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66" r:id="rId3"/>
    <p:sldId id="256" r:id="rId4"/>
    <p:sldId id="263" r:id="rId5"/>
    <p:sldId id="264" r:id="rId6"/>
    <p:sldId id="261" r:id="rId7"/>
    <p:sldId id="262" r:id="rId8"/>
    <p:sldId id="265" r:id="rId9"/>
    <p:sldId id="267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968" autoAdjust="0"/>
  </p:normalViewPr>
  <p:slideViewPr>
    <p:cSldViewPr snapToGrid="0">
      <p:cViewPr varScale="1">
        <p:scale>
          <a:sx n="72" d="100"/>
          <a:sy n="72" d="100"/>
        </p:scale>
        <p:origin x="102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B5BE1-9077-4CBB-A4AF-0294E9F7BED8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1A04D-4B2E-4C89-BC43-5345EBBEF6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891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1A04D-4B2E-4C89-BC43-5345EBBEF63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3639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1A04D-4B2E-4C89-BC43-5345EBBEF63A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3075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Waar is deze indeling op gebaseerd? Dat laat de volgende slide zien.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1A04D-4B2E-4C89-BC43-5345EBBEF63A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9929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Links-rechts gaat over </a:t>
            </a:r>
            <a:r>
              <a:rPr lang="nl-NL" dirty="0" err="1"/>
              <a:t>sociaal-economische</a:t>
            </a:r>
            <a:r>
              <a:rPr lang="nl-NL" dirty="0"/>
              <a:t> waarden.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1A04D-4B2E-4C89-BC43-5345EBBEF63A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604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1A04D-4B2E-4C89-BC43-5345EBBEF63A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202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Progressief-conservatief gaat over sociaal-culturele waarden.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1A04D-4B2E-4C89-BC43-5345EBBEF63A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7250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1A04D-4B2E-4C89-BC43-5345EBBEF63A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7222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Volgende slide, met de waarden uit vraag 1, kan al dan niet getoond worden.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1A04D-4B2E-4C89-BC43-5345EBBEF63A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35052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1A04D-4B2E-4C89-BC43-5345EBBEF63A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5021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AFD534-FD37-2264-BD7D-79FA195F50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BC6B182-00D6-A10A-4FA0-24892A9D2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A09B71F-906F-1F9F-6DD5-F71848557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261C-76B7-414F-9D75-D4DF644398A9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F434FA-1726-D3B7-A75A-ADD1386FD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0066898-79F2-F8D9-F399-D26EE75D9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8633-5EAB-4C69-8ADE-A2A7766CC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9647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372455-E1D0-5575-CE8D-EB58FEE9E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2CD573E-FA05-60C9-4BEC-71E1485927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8A204B-2BEA-7115-2C30-3A9D039EC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261C-76B7-414F-9D75-D4DF644398A9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478262-AC30-371B-B657-F31EF6FD5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669AD6-7BFF-5F58-CA68-46C2A7347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8633-5EAB-4C69-8ADE-A2A7766CC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25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39C4C26-9705-371D-0835-B969DF6856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F0A8CAD-6A05-F349-92B1-80EF4AEBD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AA420E-E524-2345-4EA2-9E6616723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261C-76B7-414F-9D75-D4DF644398A9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34AEF9-1BED-ECF7-1AD1-53E8F1D0E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A4880A-4E2B-534B-1361-AF166C1DE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8633-5EAB-4C69-8ADE-A2A7766CC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796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94CAD2-A221-4FE7-92D5-07DEBAC75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322D49-76E7-B2F2-E8B5-8AC9E68D5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538AD7-CB74-2931-9FBE-B1D288AA4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261C-76B7-414F-9D75-D4DF644398A9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99E55F-67B2-5AFC-6B7D-FBDCEEDFE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00CF3A-6A21-A4F2-C75D-A5673B092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8633-5EAB-4C69-8ADE-A2A7766CC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17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AF0D18-F67D-CBB1-EFB4-963D3F7A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43D430B-9BA5-13DC-A8BC-98D337090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2691A91-974A-C01E-25E9-C9014D4DD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261C-76B7-414F-9D75-D4DF644398A9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0D8382-32C3-01F5-22D1-4116E6072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8541C16-D84A-A0F2-0D58-1A38CEABC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8633-5EAB-4C69-8ADE-A2A7766CC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844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2F31FF-5628-CB44-2A05-D3194DDA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C1C326-F9CA-7735-A7BB-7A33E3ABAE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ED4B396-2E59-FDF0-B51D-2299ED584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E0E4E9-8760-AE70-F8E7-7366D788F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261C-76B7-414F-9D75-D4DF644398A9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F59309E-26C7-599C-B1BF-1A94C5208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3DA7938-1A43-312D-12AD-BE6A50C44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8633-5EAB-4C69-8ADE-A2A7766CC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53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F1CB91-63A2-6F79-E899-60C528039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9AD715E-A3DD-37F4-8860-705C87909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A88D505-42F7-67F4-C0DD-10F99F998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C303EE2-5B6B-27BE-E9AB-0F61D42C7B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8B04D1B-C691-DD9F-38D1-9A9C9B789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CA82CC0-3B2F-5549-E450-7F80C2E91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261C-76B7-414F-9D75-D4DF644398A9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D13BDBB-7CFB-5D4A-54ED-2210C04B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504A09B-567C-E3B6-5951-54A870B20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8633-5EAB-4C69-8ADE-A2A7766CC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84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368C58-61F8-2D10-34E0-F34750380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FB2A7F3-0D4A-D1C4-A63F-4DC43829E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261C-76B7-414F-9D75-D4DF644398A9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2CD672B-3124-7FED-03FA-E9C1FAD01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3C68880-2DA2-12B9-F55A-4E08C364D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8633-5EAB-4C69-8ADE-A2A7766CC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979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E85B7FA-B237-966D-8AEC-0D6DA6827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261C-76B7-414F-9D75-D4DF644398A9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702322E-C088-663A-4369-0447DB511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D18E6C0-57A1-C740-3417-E008B9ABD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8633-5EAB-4C69-8ADE-A2A7766CC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298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BCD3D4-743B-DAD0-8EFA-9CCFA8CA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B08965-13F9-5625-92E3-42E29A8F9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A8A5FF9-4220-712B-6E95-5164A76C4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A2E0BB2-1AB1-8173-7274-20529CEDB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261C-76B7-414F-9D75-D4DF644398A9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CFAA0C5-AF6E-C1BD-2E80-1C4EBCB80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646C56A-3EF2-A7DC-BD98-08D239EA8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8633-5EAB-4C69-8ADE-A2A7766CC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5948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483834-358C-A1CE-ABB2-4B5EBC0A2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4F7E054-D7C6-6F34-E684-06F066B9F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10F99F8-D443-6626-8A3A-028106FA2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193D9BE-494F-D9C7-99BA-1F0186185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261C-76B7-414F-9D75-D4DF644398A9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BB6D2B1-6234-4BED-57FC-325F9CA4A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E66062A-34B2-BB3F-ECDC-1EA502954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8633-5EAB-4C69-8ADE-A2A7766CC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420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A9D22B3-9AF2-022D-DEF7-0484B40EB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FE24CF6-7B24-9EDD-0CF5-ED12FCDF6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6BA019-F55B-6B23-E0E7-475FC53D14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3261C-76B7-414F-9D75-D4DF644398A9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459595-443F-035F-776F-29BE15CE72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710A3D9-B4BF-73D3-0D5E-2DFB7DAAE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E8633-5EAB-4C69-8ADE-A2A7766CC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439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jpe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26" Type="http://schemas.openxmlformats.org/officeDocument/2006/relationships/image" Target="../media/image21.png"/><Relationship Id="rId3" Type="http://schemas.openxmlformats.org/officeDocument/2006/relationships/image" Target="../media/image12.png"/><Relationship Id="rId21" Type="http://schemas.openxmlformats.org/officeDocument/2006/relationships/image" Target="../media/image16.png"/><Relationship Id="rId7" Type="http://schemas.openxmlformats.org/officeDocument/2006/relationships/image" Target="../media/image3.png"/><Relationship Id="rId12" Type="http://schemas.openxmlformats.org/officeDocument/2006/relationships/image" Target="../media/image7.png"/><Relationship Id="rId17" Type="http://schemas.openxmlformats.org/officeDocument/2006/relationships/image" Target="../media/image11.png"/><Relationship Id="rId25" Type="http://schemas.openxmlformats.org/officeDocument/2006/relationships/image" Target="../media/image20.jpe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0.png"/><Relationship Id="rId20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11" Type="http://schemas.openxmlformats.org/officeDocument/2006/relationships/image" Target="../media/image2.png"/><Relationship Id="rId24" Type="http://schemas.openxmlformats.org/officeDocument/2006/relationships/image" Target="../media/image19.png"/><Relationship Id="rId5" Type="http://schemas.openxmlformats.org/officeDocument/2006/relationships/image" Target="../media/image24.png"/><Relationship Id="rId15" Type="http://schemas.openxmlformats.org/officeDocument/2006/relationships/image" Target="../media/image9.png"/><Relationship Id="rId23" Type="http://schemas.openxmlformats.org/officeDocument/2006/relationships/image" Target="../media/image18.png"/><Relationship Id="rId10" Type="http://schemas.openxmlformats.org/officeDocument/2006/relationships/image" Target="../media/image6.png"/><Relationship Id="rId19" Type="http://schemas.openxmlformats.org/officeDocument/2006/relationships/image" Target="../media/image14.png"/><Relationship Id="rId4" Type="http://schemas.openxmlformats.org/officeDocument/2006/relationships/image" Target="../media/image23.png"/><Relationship Id="rId9" Type="http://schemas.openxmlformats.org/officeDocument/2006/relationships/image" Target="../media/image5.png"/><Relationship Id="rId14" Type="http://schemas.openxmlformats.org/officeDocument/2006/relationships/image" Target="../media/image26.png"/><Relationship Id="rId22" Type="http://schemas.openxmlformats.org/officeDocument/2006/relationships/image" Target="../media/image17.png"/><Relationship Id="rId27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7.png"/><Relationship Id="rId18" Type="http://schemas.openxmlformats.org/officeDocument/2006/relationships/image" Target="../media/image13.png"/><Relationship Id="rId26" Type="http://schemas.openxmlformats.org/officeDocument/2006/relationships/image" Target="../media/image21.png"/><Relationship Id="rId3" Type="http://schemas.openxmlformats.org/officeDocument/2006/relationships/image" Target="../media/image12.png"/><Relationship Id="rId21" Type="http://schemas.openxmlformats.org/officeDocument/2006/relationships/image" Target="../media/image16.png"/><Relationship Id="rId7" Type="http://schemas.openxmlformats.org/officeDocument/2006/relationships/image" Target="../media/image25.png"/><Relationship Id="rId12" Type="http://schemas.openxmlformats.org/officeDocument/2006/relationships/image" Target="../media/image2.png"/><Relationship Id="rId17" Type="http://schemas.openxmlformats.org/officeDocument/2006/relationships/image" Target="../media/image11.png"/><Relationship Id="rId25" Type="http://schemas.openxmlformats.org/officeDocument/2006/relationships/image" Target="../media/image20.jpe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0.png"/><Relationship Id="rId20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6.png"/><Relationship Id="rId24" Type="http://schemas.openxmlformats.org/officeDocument/2006/relationships/image" Target="../media/image19.png"/><Relationship Id="rId5" Type="http://schemas.openxmlformats.org/officeDocument/2006/relationships/image" Target="../media/image23.png"/><Relationship Id="rId15" Type="http://schemas.openxmlformats.org/officeDocument/2006/relationships/image" Target="../media/image9.png"/><Relationship Id="rId23" Type="http://schemas.openxmlformats.org/officeDocument/2006/relationships/image" Target="../media/image18.png"/><Relationship Id="rId10" Type="http://schemas.openxmlformats.org/officeDocument/2006/relationships/image" Target="../media/image5.png"/><Relationship Id="rId19" Type="http://schemas.openxmlformats.org/officeDocument/2006/relationships/image" Target="../media/image14.png"/><Relationship Id="rId4" Type="http://schemas.openxmlformats.org/officeDocument/2006/relationships/image" Target="../media/image26.png"/><Relationship Id="rId9" Type="http://schemas.openxmlformats.org/officeDocument/2006/relationships/image" Target="../media/image4.png"/><Relationship Id="rId14" Type="http://schemas.openxmlformats.org/officeDocument/2006/relationships/image" Target="../media/image8.png"/><Relationship Id="rId22" Type="http://schemas.openxmlformats.org/officeDocument/2006/relationships/image" Target="../media/image17.png"/><Relationship Id="rId27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7.png"/><Relationship Id="rId18" Type="http://schemas.openxmlformats.org/officeDocument/2006/relationships/image" Target="../media/image13.png"/><Relationship Id="rId26" Type="http://schemas.openxmlformats.org/officeDocument/2006/relationships/image" Target="../media/image21.png"/><Relationship Id="rId3" Type="http://schemas.openxmlformats.org/officeDocument/2006/relationships/image" Target="../media/image12.png"/><Relationship Id="rId21" Type="http://schemas.openxmlformats.org/officeDocument/2006/relationships/image" Target="../media/image16.png"/><Relationship Id="rId7" Type="http://schemas.openxmlformats.org/officeDocument/2006/relationships/image" Target="../media/image25.png"/><Relationship Id="rId12" Type="http://schemas.openxmlformats.org/officeDocument/2006/relationships/image" Target="../media/image2.png"/><Relationship Id="rId17" Type="http://schemas.openxmlformats.org/officeDocument/2006/relationships/image" Target="../media/image11.png"/><Relationship Id="rId25" Type="http://schemas.openxmlformats.org/officeDocument/2006/relationships/image" Target="../media/image20.jpe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0.png"/><Relationship Id="rId20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6.png"/><Relationship Id="rId24" Type="http://schemas.openxmlformats.org/officeDocument/2006/relationships/image" Target="../media/image19.png"/><Relationship Id="rId5" Type="http://schemas.openxmlformats.org/officeDocument/2006/relationships/image" Target="../media/image23.png"/><Relationship Id="rId15" Type="http://schemas.openxmlformats.org/officeDocument/2006/relationships/image" Target="../media/image9.png"/><Relationship Id="rId23" Type="http://schemas.openxmlformats.org/officeDocument/2006/relationships/image" Target="../media/image18.png"/><Relationship Id="rId10" Type="http://schemas.openxmlformats.org/officeDocument/2006/relationships/image" Target="../media/image5.png"/><Relationship Id="rId19" Type="http://schemas.openxmlformats.org/officeDocument/2006/relationships/image" Target="../media/image14.png"/><Relationship Id="rId4" Type="http://schemas.openxmlformats.org/officeDocument/2006/relationships/image" Target="../media/image26.png"/><Relationship Id="rId9" Type="http://schemas.openxmlformats.org/officeDocument/2006/relationships/image" Target="../media/image4.png"/><Relationship Id="rId14" Type="http://schemas.openxmlformats.org/officeDocument/2006/relationships/image" Target="../media/image8.png"/><Relationship Id="rId22" Type="http://schemas.openxmlformats.org/officeDocument/2006/relationships/image" Target="../media/image17.png"/><Relationship Id="rId27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26" Type="http://schemas.openxmlformats.org/officeDocument/2006/relationships/image" Target="../media/image21.png"/><Relationship Id="rId3" Type="http://schemas.openxmlformats.org/officeDocument/2006/relationships/image" Target="../media/image12.png"/><Relationship Id="rId21" Type="http://schemas.openxmlformats.org/officeDocument/2006/relationships/image" Target="../media/image16.png"/><Relationship Id="rId7" Type="http://schemas.openxmlformats.org/officeDocument/2006/relationships/image" Target="../media/image3.png"/><Relationship Id="rId12" Type="http://schemas.openxmlformats.org/officeDocument/2006/relationships/image" Target="../media/image7.png"/><Relationship Id="rId17" Type="http://schemas.openxmlformats.org/officeDocument/2006/relationships/image" Target="../media/image11.png"/><Relationship Id="rId25" Type="http://schemas.openxmlformats.org/officeDocument/2006/relationships/image" Target="../media/image20.jpe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0.png"/><Relationship Id="rId20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11" Type="http://schemas.openxmlformats.org/officeDocument/2006/relationships/image" Target="../media/image2.png"/><Relationship Id="rId24" Type="http://schemas.openxmlformats.org/officeDocument/2006/relationships/image" Target="../media/image19.png"/><Relationship Id="rId5" Type="http://schemas.openxmlformats.org/officeDocument/2006/relationships/image" Target="../media/image24.png"/><Relationship Id="rId15" Type="http://schemas.openxmlformats.org/officeDocument/2006/relationships/image" Target="../media/image9.png"/><Relationship Id="rId23" Type="http://schemas.openxmlformats.org/officeDocument/2006/relationships/image" Target="../media/image18.png"/><Relationship Id="rId10" Type="http://schemas.openxmlformats.org/officeDocument/2006/relationships/image" Target="../media/image6.png"/><Relationship Id="rId19" Type="http://schemas.openxmlformats.org/officeDocument/2006/relationships/image" Target="../media/image14.png"/><Relationship Id="rId4" Type="http://schemas.openxmlformats.org/officeDocument/2006/relationships/image" Target="../media/image23.png"/><Relationship Id="rId9" Type="http://schemas.openxmlformats.org/officeDocument/2006/relationships/image" Target="../media/image5.png"/><Relationship Id="rId14" Type="http://schemas.openxmlformats.org/officeDocument/2006/relationships/image" Target="../media/image26.png"/><Relationship Id="rId22" Type="http://schemas.openxmlformats.org/officeDocument/2006/relationships/image" Target="../media/image17.png"/><Relationship Id="rId27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10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2.png"/><Relationship Id="rId21" Type="http://schemas.openxmlformats.org/officeDocument/2006/relationships/image" Target="../media/image19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17" Type="http://schemas.openxmlformats.org/officeDocument/2006/relationships/image" Target="../media/image15.jpe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26.png"/><Relationship Id="rId24" Type="http://schemas.openxmlformats.org/officeDocument/2006/relationships/image" Target="../media/image22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Relationship Id="rId22" Type="http://schemas.openxmlformats.org/officeDocument/2006/relationships/image" Target="../media/image20.jpeg"/><Relationship Id="rId27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5.jpe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vak 10">
            <a:extLst>
              <a:ext uri="{FF2B5EF4-FFF2-40B4-BE49-F238E27FC236}">
                <a16:creationId xmlns:a16="http://schemas.microsoft.com/office/drawing/2014/main" id="{F9732FDA-47DB-47BB-9577-561342B477BB}"/>
              </a:ext>
            </a:extLst>
          </p:cNvPr>
          <p:cNvSpPr txBox="1"/>
          <p:nvPr/>
        </p:nvSpPr>
        <p:spPr>
          <a:xfrm>
            <a:off x="7617689" y="3964366"/>
            <a:ext cx="39746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Bijvoorbeeld: bedrijven ruimte geven, lagere belastingen, </a:t>
            </a:r>
            <a:endParaRPr lang="nl-NL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9F3F077-8C51-6327-E60C-313AD22F2945}"/>
              </a:ext>
            </a:extLst>
          </p:cNvPr>
          <p:cNvSpPr txBox="1"/>
          <p:nvPr/>
        </p:nvSpPr>
        <p:spPr>
          <a:xfrm>
            <a:off x="7746102" y="3127713"/>
            <a:ext cx="35695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dirty="0"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Zelf verantwoordelijk zijn</a:t>
            </a:r>
            <a:endParaRPr lang="nl-NL" sz="20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D0B3BEA-A6EA-1C41-31BA-B53AF25A6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" y="-934333"/>
            <a:ext cx="12191781" cy="8124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91AE12BD-C636-B79B-B08A-CDEF192ADBEB}"/>
              </a:ext>
            </a:extLst>
          </p:cNvPr>
          <p:cNvSpPr txBox="1"/>
          <p:nvPr/>
        </p:nvSpPr>
        <p:spPr>
          <a:xfrm>
            <a:off x="10115550" y="2568059"/>
            <a:ext cx="14767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dirty="0"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Rechts</a:t>
            </a:r>
            <a:endParaRPr lang="nl-NL" sz="2000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37F49227-4E60-108A-E805-284D438BAAA7}"/>
              </a:ext>
            </a:extLst>
          </p:cNvPr>
          <p:cNvSpPr/>
          <p:nvPr/>
        </p:nvSpPr>
        <p:spPr>
          <a:xfrm>
            <a:off x="-125393" y="-962716"/>
            <a:ext cx="12442785" cy="19254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6F6CF2B-CCA7-4B54-9C3F-C474C83A3CEB}"/>
              </a:ext>
            </a:extLst>
          </p:cNvPr>
          <p:cNvSpPr txBox="1"/>
          <p:nvPr/>
        </p:nvSpPr>
        <p:spPr>
          <a:xfrm>
            <a:off x="432672" y="239440"/>
            <a:ext cx="66736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bg1"/>
                </a:solidFill>
                <a:latin typeface="Montserrat ExtraBold" panose="00000900000000000000" pitchFamily="2" charset="0"/>
                <a:cs typeface="Calibri" panose="020F0502020204030204" pitchFamily="34" charset="0"/>
              </a:rPr>
              <a:t>Tweede Kamerverkiezingen 2023 </a:t>
            </a:r>
            <a:endParaRPr lang="nl-NL" sz="2800" b="1" dirty="0">
              <a:solidFill>
                <a:schemeClr val="bg1"/>
              </a:solidFill>
              <a:latin typeface="Montserrat ExtraBold" panose="00000900000000000000" pitchFamily="2" charset="0"/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1BB2FA3C-FC2D-8AB2-5B69-20CEDCA2944D}"/>
              </a:ext>
            </a:extLst>
          </p:cNvPr>
          <p:cNvSpPr/>
          <p:nvPr/>
        </p:nvSpPr>
        <p:spPr>
          <a:xfrm>
            <a:off x="-125393" y="5692821"/>
            <a:ext cx="12442785" cy="14969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0BBD12B-FD94-3848-0782-B37FD5F7441C}"/>
              </a:ext>
            </a:extLst>
          </p:cNvPr>
          <p:cNvSpPr txBox="1"/>
          <p:nvPr/>
        </p:nvSpPr>
        <p:spPr>
          <a:xfrm>
            <a:off x="432672" y="5898665"/>
            <a:ext cx="108402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latin typeface="Montserrat Medium" panose="00000600000000000000" pitchFamily="2" charset="0"/>
                <a:cs typeface="Calibri" panose="020F0502020204030204" pitchFamily="34" charset="0"/>
              </a:rPr>
              <a:t>1. Beantwoord de vraag op het formulier: ‘Wat vind je het belangrijkst in een samenleving?’</a:t>
            </a:r>
            <a:endParaRPr lang="nl-N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33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Kader 31">
            <a:extLst>
              <a:ext uri="{FF2B5EF4-FFF2-40B4-BE49-F238E27FC236}">
                <a16:creationId xmlns:a16="http://schemas.microsoft.com/office/drawing/2014/main" id="{B33987EC-5DA4-8AB6-065C-B6CB024E7DE8}"/>
              </a:ext>
            </a:extLst>
          </p:cNvPr>
          <p:cNvSpPr/>
          <p:nvPr/>
        </p:nvSpPr>
        <p:spPr>
          <a:xfrm>
            <a:off x="-93785" y="-82062"/>
            <a:ext cx="12379570" cy="7033846"/>
          </a:xfrm>
          <a:prstGeom prst="frame">
            <a:avLst>
              <a:gd name="adj1" fmla="val 12734"/>
            </a:avLst>
          </a:prstGeom>
          <a:solidFill>
            <a:schemeClr val="tx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62190DD-C2B4-EAF1-2327-1A8C13CE66DC}"/>
              </a:ext>
            </a:extLst>
          </p:cNvPr>
          <p:cNvSpPr txBox="1"/>
          <p:nvPr/>
        </p:nvSpPr>
        <p:spPr>
          <a:xfrm rot="16200000">
            <a:off x="-822287" y="1872097"/>
            <a:ext cx="245144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Duurzaam omgaan met natuur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BCFD5CC-A104-BD06-5491-5A0EB2596CD0}"/>
              </a:ext>
            </a:extLst>
          </p:cNvPr>
          <p:cNvSpPr txBox="1"/>
          <p:nvPr/>
        </p:nvSpPr>
        <p:spPr>
          <a:xfrm>
            <a:off x="1251529" y="355915"/>
            <a:ext cx="3867979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Internationaal samenwerken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F9732FDA-47DB-47BB-9577-561342B477BB}"/>
              </a:ext>
            </a:extLst>
          </p:cNvPr>
          <p:cNvSpPr txBox="1"/>
          <p:nvPr/>
        </p:nvSpPr>
        <p:spPr>
          <a:xfrm rot="5400000">
            <a:off x="10252423" y="1534392"/>
            <a:ext cx="2825771" cy="37763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Vrij ondernemen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7821712-CB84-5678-65A9-0452CCB3BE5C}"/>
              </a:ext>
            </a:extLst>
          </p:cNvPr>
          <p:cNvSpPr txBox="1"/>
          <p:nvPr/>
        </p:nvSpPr>
        <p:spPr>
          <a:xfrm rot="5400000">
            <a:off x="10382946" y="4584243"/>
            <a:ext cx="26050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Regels respecteren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8DBD99B-A01C-9629-3978-8498020DE5C7}"/>
              </a:ext>
            </a:extLst>
          </p:cNvPr>
          <p:cNvSpPr txBox="1"/>
          <p:nvPr/>
        </p:nvSpPr>
        <p:spPr>
          <a:xfrm>
            <a:off x="6721859" y="6127893"/>
            <a:ext cx="4539379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Nederlandse cultuur beschermen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F22D4FE-01E0-C85E-D706-F24E7595C95C}"/>
              </a:ext>
            </a:extLst>
          </p:cNvPr>
          <p:cNvSpPr txBox="1"/>
          <p:nvPr/>
        </p:nvSpPr>
        <p:spPr>
          <a:xfrm rot="16200000">
            <a:off x="-677718" y="4149421"/>
            <a:ext cx="222101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Ongelijkheid verminderen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9F3F077-8C51-6327-E60C-313AD22F2945}"/>
              </a:ext>
            </a:extLst>
          </p:cNvPr>
          <p:cNvSpPr txBox="1"/>
          <p:nvPr/>
        </p:nvSpPr>
        <p:spPr>
          <a:xfrm>
            <a:off x="6538618" y="354076"/>
            <a:ext cx="4098489" cy="37763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Zelf bepalen hoe je je leven leidt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287CEE8-2AEF-B226-C8E1-CF03137E1C87}"/>
              </a:ext>
            </a:extLst>
          </p:cNvPr>
          <p:cNvSpPr txBox="1"/>
          <p:nvPr/>
        </p:nvSpPr>
        <p:spPr>
          <a:xfrm>
            <a:off x="1490526" y="6111861"/>
            <a:ext cx="3389987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Zorgen voor je medemens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08CA8B42-D8F3-203A-4EDD-867E07A42458}"/>
              </a:ext>
            </a:extLst>
          </p:cNvPr>
          <p:cNvSpPr txBox="1"/>
          <p:nvPr/>
        </p:nvSpPr>
        <p:spPr>
          <a:xfrm>
            <a:off x="3971689" y="1859329"/>
            <a:ext cx="4401649" cy="255454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nl-NL" sz="2000" dirty="0"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Er doen 26 partijen mee aan de Tweede Kamerverkiezingen van 22 november 2023. </a:t>
            </a:r>
          </a:p>
          <a:p>
            <a:pPr algn="ctr"/>
            <a:endParaRPr lang="nl-NL" sz="2000" dirty="0">
              <a:latin typeface="Montserrat Medium" panose="0000060000000000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l-NL" sz="2000" dirty="0"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Op basis van hun waarden (iets wat je belangrijk vindt) kun je ze </a:t>
            </a:r>
            <a:r>
              <a:rPr lang="nl-NL" sz="2000" b="1" dirty="0">
                <a:latin typeface="Montserrat ExtraBold" panose="000009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ongeveer</a:t>
            </a:r>
            <a:r>
              <a:rPr lang="nl-NL" sz="2000" dirty="0"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zo verdelen:</a:t>
            </a:r>
            <a:endParaRPr lang="nl-NL" sz="2000" dirty="0">
              <a:latin typeface="Montserrat Medium" panose="00000600000000000000" pitchFamily="2" charset="0"/>
              <a:cs typeface="Calibri" panose="020F0502020204030204" pitchFamily="34" charset="0"/>
            </a:endParaRPr>
          </a:p>
          <a:p>
            <a:pPr algn="ctr"/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113459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5527AB8B-96EB-88AB-CD2B-23E45A2E7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1176" y="3180890"/>
            <a:ext cx="2061796" cy="395698"/>
          </a:xfrm>
          <a:prstGeom prst="rect">
            <a:avLst/>
          </a:prstGeom>
        </p:spPr>
      </p:pic>
      <p:sp>
        <p:nvSpPr>
          <p:cNvPr id="32" name="Kader 31">
            <a:extLst>
              <a:ext uri="{FF2B5EF4-FFF2-40B4-BE49-F238E27FC236}">
                <a16:creationId xmlns:a16="http://schemas.microsoft.com/office/drawing/2014/main" id="{B33987EC-5DA4-8AB6-065C-B6CB024E7DE8}"/>
              </a:ext>
            </a:extLst>
          </p:cNvPr>
          <p:cNvSpPr/>
          <p:nvPr/>
        </p:nvSpPr>
        <p:spPr>
          <a:xfrm>
            <a:off x="-93785" y="-82062"/>
            <a:ext cx="12379570" cy="7033846"/>
          </a:xfrm>
          <a:prstGeom prst="frame">
            <a:avLst>
              <a:gd name="adj1" fmla="val 12734"/>
            </a:avLst>
          </a:prstGeom>
          <a:solidFill>
            <a:schemeClr val="tx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62190DD-C2B4-EAF1-2327-1A8C13CE66DC}"/>
              </a:ext>
            </a:extLst>
          </p:cNvPr>
          <p:cNvSpPr txBox="1"/>
          <p:nvPr/>
        </p:nvSpPr>
        <p:spPr>
          <a:xfrm rot="16200000">
            <a:off x="-822287" y="1872097"/>
            <a:ext cx="245144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Duurzaam omgaan met natuur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BCFD5CC-A104-BD06-5491-5A0EB2596CD0}"/>
              </a:ext>
            </a:extLst>
          </p:cNvPr>
          <p:cNvSpPr txBox="1"/>
          <p:nvPr/>
        </p:nvSpPr>
        <p:spPr>
          <a:xfrm>
            <a:off x="1251529" y="355915"/>
            <a:ext cx="3867979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Internationaal samenwerken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F9732FDA-47DB-47BB-9577-561342B477BB}"/>
              </a:ext>
            </a:extLst>
          </p:cNvPr>
          <p:cNvSpPr txBox="1"/>
          <p:nvPr/>
        </p:nvSpPr>
        <p:spPr>
          <a:xfrm rot="5400000">
            <a:off x="10252423" y="1534392"/>
            <a:ext cx="2825771" cy="37763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Vrij ondernemen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7821712-CB84-5678-65A9-0452CCB3BE5C}"/>
              </a:ext>
            </a:extLst>
          </p:cNvPr>
          <p:cNvSpPr txBox="1"/>
          <p:nvPr/>
        </p:nvSpPr>
        <p:spPr>
          <a:xfrm rot="5400000">
            <a:off x="10382946" y="4584243"/>
            <a:ext cx="26050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Regels respecteren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8DBD99B-A01C-9629-3978-8498020DE5C7}"/>
              </a:ext>
            </a:extLst>
          </p:cNvPr>
          <p:cNvSpPr txBox="1"/>
          <p:nvPr/>
        </p:nvSpPr>
        <p:spPr>
          <a:xfrm>
            <a:off x="6721859" y="6127893"/>
            <a:ext cx="4539379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Nederlandse cultuur beschermen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F22D4FE-01E0-C85E-D706-F24E7595C95C}"/>
              </a:ext>
            </a:extLst>
          </p:cNvPr>
          <p:cNvSpPr txBox="1"/>
          <p:nvPr/>
        </p:nvSpPr>
        <p:spPr>
          <a:xfrm rot="16200000">
            <a:off x="-677718" y="4149421"/>
            <a:ext cx="222101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Ongelijkheid verminderen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9F3F077-8C51-6327-E60C-313AD22F2945}"/>
              </a:ext>
            </a:extLst>
          </p:cNvPr>
          <p:cNvSpPr txBox="1"/>
          <p:nvPr/>
        </p:nvSpPr>
        <p:spPr>
          <a:xfrm>
            <a:off x="6538618" y="354076"/>
            <a:ext cx="4098489" cy="37763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Zelf bepalen hoe je je leven leidt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287CEE8-2AEF-B226-C8E1-CF03137E1C87}"/>
              </a:ext>
            </a:extLst>
          </p:cNvPr>
          <p:cNvSpPr txBox="1"/>
          <p:nvPr/>
        </p:nvSpPr>
        <p:spPr>
          <a:xfrm>
            <a:off x="1490526" y="6111861"/>
            <a:ext cx="3389987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Zorgen voor je medemens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5A9C90D-C72D-3787-A26A-8DF57BBF73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5080" y="2205537"/>
            <a:ext cx="1502752" cy="41306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F02C3343-C106-DF0D-929B-FD31C1DCCA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25047" y="3174116"/>
            <a:ext cx="666481" cy="65864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80C4084-E897-7D32-F0C6-82A570BD0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479" y="2251248"/>
            <a:ext cx="669090" cy="45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2A571DD-1383-5089-EA6F-4E81D957D62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6058" y="3044161"/>
            <a:ext cx="799428" cy="518379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1566BC74-C6C8-4E69-B5BF-549DD88CDA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91176" y="5368921"/>
            <a:ext cx="2046262" cy="642512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48D2E3F5-30D4-6658-D9E8-3CDECEFAA81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57701" y="4987370"/>
            <a:ext cx="1834296" cy="705498"/>
          </a:xfrm>
          <a:prstGeom prst="rect">
            <a:avLst/>
          </a:prstGeom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A5281319-2CDD-6FE1-060E-93C99AA5B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328" y="1757107"/>
            <a:ext cx="1227901" cy="4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D8AF5D42-0CEA-F401-A953-447DD9911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734" y="1276560"/>
            <a:ext cx="664327" cy="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F213DB65-B889-D14F-CC2D-320293C16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2199" y="4306635"/>
            <a:ext cx="539262" cy="53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E8357AAE-4A2D-799E-D283-A3CB77CFD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278" y="3503436"/>
            <a:ext cx="1076179" cy="36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28E06EF2-6827-0C61-7D4F-C4025FF09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450" y="3932312"/>
            <a:ext cx="543865" cy="476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9FE7BCEB-BAAF-DDB5-C2C3-BD2FE6E44CA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552883" y="1243496"/>
            <a:ext cx="770426" cy="434470"/>
          </a:xfrm>
          <a:prstGeom prst="rect">
            <a:avLst/>
          </a:prstGeom>
        </p:spPr>
      </p:pic>
      <p:pic>
        <p:nvPicPr>
          <p:cNvPr id="1042" name="Picture 18" descr="Logo-PPDG">
            <a:extLst>
              <a:ext uri="{FF2B5EF4-FFF2-40B4-BE49-F238E27FC236}">
                <a16:creationId xmlns:a16="http://schemas.microsoft.com/office/drawing/2014/main" id="{903530B5-5E3A-7B9C-9972-F49B61567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780" y="1257007"/>
            <a:ext cx="656390" cy="59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2552A045-4C13-74BA-1125-89BA1EEDAE41}"/>
              </a:ext>
            </a:extLst>
          </p:cNvPr>
          <p:cNvSpPr txBox="1"/>
          <p:nvPr/>
        </p:nvSpPr>
        <p:spPr>
          <a:xfrm>
            <a:off x="9332276" y="3662237"/>
            <a:ext cx="15504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BVNL / </a:t>
            </a:r>
          </a:p>
          <a:p>
            <a:r>
              <a:rPr lang="nl-N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Groep Van </a:t>
            </a:r>
            <a:r>
              <a:rPr lang="nl-NL" sz="16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Haga</a:t>
            </a:r>
            <a:endParaRPr lang="nl-NL" sz="1600" dirty="0"/>
          </a:p>
        </p:txBody>
      </p:sp>
      <p:pic>
        <p:nvPicPr>
          <p:cNvPr id="1044" name="Picture 20">
            <a:extLst>
              <a:ext uri="{FF2B5EF4-FFF2-40B4-BE49-F238E27FC236}">
                <a16:creationId xmlns:a16="http://schemas.microsoft.com/office/drawing/2014/main" id="{91483C5D-2359-8C44-0C04-64EE2B6D8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152" y="1414376"/>
            <a:ext cx="1227901" cy="6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Libertaire Partij">
            <a:extLst>
              <a:ext uri="{FF2B5EF4-FFF2-40B4-BE49-F238E27FC236}">
                <a16:creationId xmlns:a16="http://schemas.microsoft.com/office/drawing/2014/main" id="{4508CC53-A5ED-23AF-242C-4009EC30D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227" y="2195262"/>
            <a:ext cx="777902" cy="287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LEF Voor De Nieuwe Generatie">
            <a:extLst>
              <a:ext uri="{FF2B5EF4-FFF2-40B4-BE49-F238E27FC236}">
                <a16:creationId xmlns:a16="http://schemas.microsoft.com/office/drawing/2014/main" id="{390004FB-A8A4-48A6-8A8F-101633A71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063" y="2017685"/>
            <a:ext cx="874783" cy="35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2ACD6615-3B58-6734-057B-C0B94519923D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091324" y="5107470"/>
            <a:ext cx="620088" cy="585398"/>
          </a:xfrm>
          <a:prstGeom prst="rect">
            <a:avLst/>
          </a:prstGeom>
        </p:spPr>
      </p:pic>
      <p:pic>
        <p:nvPicPr>
          <p:cNvPr id="1050" name="Picture 26" descr="Logo NL met een Plan SVP">
            <a:extLst>
              <a:ext uri="{FF2B5EF4-FFF2-40B4-BE49-F238E27FC236}">
                <a16:creationId xmlns:a16="http://schemas.microsoft.com/office/drawing/2014/main" id="{8B7BAE39-1539-61F0-4B4C-8CF2C3BFE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190" y="4680588"/>
            <a:ext cx="449061" cy="44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>
            <a:extLst>
              <a:ext uri="{FF2B5EF4-FFF2-40B4-BE49-F238E27FC236}">
                <a16:creationId xmlns:a16="http://schemas.microsoft.com/office/drawing/2014/main" id="{2B718AF1-B078-5B6B-0793-AD30975ED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397" y="2985101"/>
            <a:ext cx="1109534" cy="46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>
            <a:extLst>
              <a:ext uri="{FF2B5EF4-FFF2-40B4-BE49-F238E27FC236}">
                <a16:creationId xmlns:a16="http://schemas.microsoft.com/office/drawing/2014/main" id="{09AFDACD-5B39-04A5-2107-CE2DEE11E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192" y="2818465"/>
            <a:ext cx="861465" cy="45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9569D98D-1F83-8FD3-CC81-2A799076CDA0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472476" y="4419212"/>
            <a:ext cx="971548" cy="495299"/>
          </a:xfrm>
          <a:prstGeom prst="rect">
            <a:avLst/>
          </a:pr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F7FE87C3-9CC5-CA36-A210-A2AC9B8EA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167" y="3863599"/>
            <a:ext cx="597877" cy="59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9039A8A-FB38-BF7C-F747-0302841C2C74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6473958" y="4701141"/>
            <a:ext cx="725017" cy="407093"/>
          </a:xfrm>
          <a:prstGeom prst="rect">
            <a:avLst/>
          </a:prstGeom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ECE2380E-700B-0387-8854-AE2CDD3F1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342" y="4345229"/>
            <a:ext cx="1076179" cy="59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225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>
            <a:extLst>
              <a:ext uri="{FF2B5EF4-FFF2-40B4-BE49-F238E27FC236}">
                <a16:creationId xmlns:a16="http://schemas.microsoft.com/office/drawing/2014/main" id="{63FD44CB-599C-1C17-B255-129810F2C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278" y="3503436"/>
            <a:ext cx="1076179" cy="36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5226A11-ADCE-FAA3-EABA-F22CB9755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2476" y="4419212"/>
            <a:ext cx="971548" cy="495299"/>
          </a:xfrm>
          <a:prstGeom prst="rect">
            <a:avLst/>
          </a:prstGeom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3046D31F-24CF-7342-6AEE-D74531ED7C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167" y="3863599"/>
            <a:ext cx="597877" cy="59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D726D221-7EA1-B972-062B-941B95F063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3958" y="4701141"/>
            <a:ext cx="725017" cy="407093"/>
          </a:xfrm>
          <a:prstGeom prst="rect">
            <a:avLst/>
          </a:prstGeom>
        </p:spPr>
      </p:pic>
      <p:sp>
        <p:nvSpPr>
          <p:cNvPr id="32" name="Kader 31">
            <a:extLst>
              <a:ext uri="{FF2B5EF4-FFF2-40B4-BE49-F238E27FC236}">
                <a16:creationId xmlns:a16="http://schemas.microsoft.com/office/drawing/2014/main" id="{B33987EC-5DA4-8AB6-065C-B6CB024E7DE8}"/>
              </a:ext>
            </a:extLst>
          </p:cNvPr>
          <p:cNvSpPr/>
          <p:nvPr/>
        </p:nvSpPr>
        <p:spPr>
          <a:xfrm>
            <a:off x="-93785" y="-82062"/>
            <a:ext cx="12379570" cy="7033846"/>
          </a:xfrm>
          <a:prstGeom prst="frame">
            <a:avLst>
              <a:gd name="adj1" fmla="val 12734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5A9C90D-C72D-3787-A26A-8DF57BBF73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95080" y="2205537"/>
            <a:ext cx="1502752" cy="41306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F02C3343-C106-DF0D-929B-FD31C1DCCA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25047" y="3174116"/>
            <a:ext cx="666481" cy="65864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80C4084-E897-7D32-F0C6-82A570BD0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479" y="2251248"/>
            <a:ext cx="669090" cy="45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2A571DD-1383-5089-EA6F-4E81D957D6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66058" y="3044161"/>
            <a:ext cx="799428" cy="518379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463114B0-CEB4-C359-63AA-E4DB4B0C773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91176" y="3180890"/>
            <a:ext cx="2061796" cy="39569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1566BC74-C6C8-4E69-B5BF-549DD88CDA9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65150" y="5320249"/>
            <a:ext cx="2046262" cy="642512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48D2E3F5-30D4-6658-D9E8-3CDECEFAA8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557701" y="4987370"/>
            <a:ext cx="1834296" cy="705498"/>
          </a:xfrm>
          <a:prstGeom prst="rect">
            <a:avLst/>
          </a:prstGeom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96D53D5A-481A-C260-582B-902BBA586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342" y="4345229"/>
            <a:ext cx="1076179" cy="59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A5281319-2CDD-6FE1-060E-93C99AA5B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328" y="1757107"/>
            <a:ext cx="1227901" cy="4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D8AF5D42-0CEA-F401-A953-447DD9911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734" y="1276560"/>
            <a:ext cx="664327" cy="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F213DB65-B889-D14F-CC2D-320293C16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2199" y="4306635"/>
            <a:ext cx="539262" cy="53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28E06EF2-6827-0C61-7D4F-C4025FF09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450" y="3932312"/>
            <a:ext cx="543865" cy="476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9FE7BCEB-BAAF-DDB5-C2C3-BD2FE6E44CAD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552883" y="1243496"/>
            <a:ext cx="770426" cy="434470"/>
          </a:xfrm>
          <a:prstGeom prst="rect">
            <a:avLst/>
          </a:prstGeom>
        </p:spPr>
      </p:pic>
      <p:pic>
        <p:nvPicPr>
          <p:cNvPr id="1042" name="Picture 18" descr="Logo-PPDG">
            <a:extLst>
              <a:ext uri="{FF2B5EF4-FFF2-40B4-BE49-F238E27FC236}">
                <a16:creationId xmlns:a16="http://schemas.microsoft.com/office/drawing/2014/main" id="{903530B5-5E3A-7B9C-9972-F49B61567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780" y="1257007"/>
            <a:ext cx="656390" cy="59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2552A045-4C13-74BA-1125-89BA1EEDAE41}"/>
              </a:ext>
            </a:extLst>
          </p:cNvPr>
          <p:cNvSpPr txBox="1"/>
          <p:nvPr/>
        </p:nvSpPr>
        <p:spPr>
          <a:xfrm>
            <a:off x="9332276" y="3662237"/>
            <a:ext cx="15504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BVNL / </a:t>
            </a:r>
          </a:p>
          <a:p>
            <a:r>
              <a:rPr lang="nl-N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Groep Van </a:t>
            </a:r>
            <a:r>
              <a:rPr lang="nl-NL" sz="16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Haga</a:t>
            </a:r>
            <a:endParaRPr lang="nl-NL" sz="1600" dirty="0"/>
          </a:p>
        </p:txBody>
      </p:sp>
      <p:pic>
        <p:nvPicPr>
          <p:cNvPr id="1044" name="Picture 20">
            <a:extLst>
              <a:ext uri="{FF2B5EF4-FFF2-40B4-BE49-F238E27FC236}">
                <a16:creationId xmlns:a16="http://schemas.microsoft.com/office/drawing/2014/main" id="{91483C5D-2359-8C44-0C04-64EE2B6D8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152" y="1414376"/>
            <a:ext cx="1227901" cy="6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Libertaire Partij">
            <a:extLst>
              <a:ext uri="{FF2B5EF4-FFF2-40B4-BE49-F238E27FC236}">
                <a16:creationId xmlns:a16="http://schemas.microsoft.com/office/drawing/2014/main" id="{4508CC53-A5ED-23AF-242C-4009EC30D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227" y="2195262"/>
            <a:ext cx="777902" cy="287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LEF Voor De Nieuwe Generatie">
            <a:extLst>
              <a:ext uri="{FF2B5EF4-FFF2-40B4-BE49-F238E27FC236}">
                <a16:creationId xmlns:a16="http://schemas.microsoft.com/office/drawing/2014/main" id="{390004FB-A8A4-48A6-8A8F-101633A71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063" y="2017685"/>
            <a:ext cx="874783" cy="35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2ACD6615-3B58-6734-057B-C0B94519923D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091324" y="5107470"/>
            <a:ext cx="620088" cy="585398"/>
          </a:xfrm>
          <a:prstGeom prst="rect">
            <a:avLst/>
          </a:prstGeom>
        </p:spPr>
      </p:pic>
      <p:pic>
        <p:nvPicPr>
          <p:cNvPr id="1050" name="Picture 26" descr="Logo NL met een Plan SVP">
            <a:extLst>
              <a:ext uri="{FF2B5EF4-FFF2-40B4-BE49-F238E27FC236}">
                <a16:creationId xmlns:a16="http://schemas.microsoft.com/office/drawing/2014/main" id="{8B7BAE39-1539-61F0-4B4C-8CF2C3BFE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190" y="4680588"/>
            <a:ext cx="449061" cy="44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>
            <a:extLst>
              <a:ext uri="{FF2B5EF4-FFF2-40B4-BE49-F238E27FC236}">
                <a16:creationId xmlns:a16="http://schemas.microsoft.com/office/drawing/2014/main" id="{2B718AF1-B078-5B6B-0793-AD30975ED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397" y="2985101"/>
            <a:ext cx="1109534" cy="46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>
            <a:extLst>
              <a:ext uri="{FF2B5EF4-FFF2-40B4-BE49-F238E27FC236}">
                <a16:creationId xmlns:a16="http://schemas.microsoft.com/office/drawing/2014/main" id="{09AFDACD-5B39-04A5-2107-CE2DEE11E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192" y="2818465"/>
            <a:ext cx="861465" cy="45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Kader 32">
            <a:extLst>
              <a:ext uri="{FF2B5EF4-FFF2-40B4-BE49-F238E27FC236}">
                <a16:creationId xmlns:a16="http://schemas.microsoft.com/office/drawing/2014/main" id="{CC9E5A28-F30C-09BC-DE01-EE9166557D24}"/>
              </a:ext>
            </a:extLst>
          </p:cNvPr>
          <p:cNvSpPr/>
          <p:nvPr/>
        </p:nvSpPr>
        <p:spPr>
          <a:xfrm>
            <a:off x="-98461" y="-76348"/>
            <a:ext cx="12379570" cy="7033846"/>
          </a:xfrm>
          <a:prstGeom prst="frame">
            <a:avLst>
              <a:gd name="adj1" fmla="val 12734"/>
            </a:avLst>
          </a:prstGeom>
          <a:solidFill>
            <a:schemeClr val="tx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9" name="Rechthoek 38">
            <a:extLst>
              <a:ext uri="{FF2B5EF4-FFF2-40B4-BE49-F238E27FC236}">
                <a16:creationId xmlns:a16="http://schemas.microsoft.com/office/drawing/2014/main" id="{4822C3F5-ABF9-AC4B-5048-91060470B315}"/>
              </a:ext>
            </a:extLst>
          </p:cNvPr>
          <p:cNvSpPr/>
          <p:nvPr/>
        </p:nvSpPr>
        <p:spPr>
          <a:xfrm>
            <a:off x="6107556" y="725660"/>
            <a:ext cx="5443609" cy="54486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ACFE372B-A456-4DFD-CD5D-BC4533EACDE8}"/>
              </a:ext>
            </a:extLst>
          </p:cNvPr>
          <p:cNvSpPr txBox="1"/>
          <p:nvPr/>
        </p:nvSpPr>
        <p:spPr>
          <a:xfrm>
            <a:off x="6414623" y="2639855"/>
            <a:ext cx="386797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Gelijkheid verminderen, werknemers beschermen, uitkeringen en zorg, actieve overheid 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48F2801B-78A5-3B7A-EBE3-789A569852EC}"/>
              </a:ext>
            </a:extLst>
          </p:cNvPr>
          <p:cNvSpPr txBox="1"/>
          <p:nvPr/>
        </p:nvSpPr>
        <p:spPr>
          <a:xfrm rot="16200000">
            <a:off x="-1528354" y="3087335"/>
            <a:ext cx="38679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ExtraBold" panose="000009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Links</a:t>
            </a:r>
            <a:endParaRPr lang="nl-NL" dirty="0">
              <a:solidFill>
                <a:schemeClr val="bg1"/>
              </a:solidFill>
              <a:latin typeface="Montserrat ExtraBold" panose="000009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23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32 7.40741E-7 L 1.45833E-6 7.40741E-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1" animBg="1"/>
      <p:bldP spid="2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4">
            <a:extLst>
              <a:ext uri="{FF2B5EF4-FFF2-40B4-BE49-F238E27FC236}">
                <a16:creationId xmlns:a16="http://schemas.microsoft.com/office/drawing/2014/main" id="{27F1FFAC-FAD3-3ACB-AA36-51F397C8A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278" y="3503436"/>
            <a:ext cx="1076179" cy="36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>
            <a:extLst>
              <a:ext uri="{FF2B5EF4-FFF2-40B4-BE49-F238E27FC236}">
                <a16:creationId xmlns:a16="http://schemas.microsoft.com/office/drawing/2014/main" id="{9717F7B1-7D05-FB16-ECFE-4840D85B58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342" y="4345229"/>
            <a:ext cx="1076179" cy="59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B290C1A7-C9D9-295B-674B-8F7C343ECE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2476" y="4419212"/>
            <a:ext cx="971548" cy="49529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E9233925-4F19-38D6-C0C4-B40B15784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167" y="3863599"/>
            <a:ext cx="597877" cy="59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68454AB9-35C5-9BF0-4C52-0560992A0DE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73958" y="4701141"/>
            <a:ext cx="725017" cy="407093"/>
          </a:xfrm>
          <a:prstGeom prst="rect">
            <a:avLst/>
          </a:prstGeom>
        </p:spPr>
      </p:pic>
      <p:sp>
        <p:nvSpPr>
          <p:cNvPr id="32" name="Kader 31">
            <a:extLst>
              <a:ext uri="{FF2B5EF4-FFF2-40B4-BE49-F238E27FC236}">
                <a16:creationId xmlns:a16="http://schemas.microsoft.com/office/drawing/2014/main" id="{B33987EC-5DA4-8AB6-065C-B6CB024E7DE8}"/>
              </a:ext>
            </a:extLst>
          </p:cNvPr>
          <p:cNvSpPr/>
          <p:nvPr/>
        </p:nvSpPr>
        <p:spPr>
          <a:xfrm>
            <a:off x="-93785" y="-82062"/>
            <a:ext cx="12379570" cy="7033846"/>
          </a:xfrm>
          <a:prstGeom prst="frame">
            <a:avLst>
              <a:gd name="adj1" fmla="val 12734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5A9C90D-C72D-3787-A26A-8DF57BBF73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95080" y="2205537"/>
            <a:ext cx="1502752" cy="41306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F02C3343-C106-DF0D-929B-FD31C1DCCA6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25047" y="3174116"/>
            <a:ext cx="666481" cy="65864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80C4084-E897-7D32-F0C6-82A570BD0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479" y="2251248"/>
            <a:ext cx="669090" cy="45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2A571DD-1383-5089-EA6F-4E81D957D6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66058" y="3044161"/>
            <a:ext cx="799428" cy="518379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463114B0-CEB4-C359-63AA-E4DB4B0C773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91176" y="3180890"/>
            <a:ext cx="2061796" cy="39569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1566BC74-C6C8-4E69-B5BF-549DD88CDA9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65150" y="5320249"/>
            <a:ext cx="2046262" cy="642512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48D2E3F5-30D4-6658-D9E8-3CDECEFAA81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557701" y="4987370"/>
            <a:ext cx="1834296" cy="705498"/>
          </a:xfrm>
          <a:prstGeom prst="rect">
            <a:avLst/>
          </a:prstGeom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A5281319-2CDD-6FE1-060E-93C99AA5B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328" y="1757107"/>
            <a:ext cx="1227901" cy="4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D8AF5D42-0CEA-F401-A953-447DD9911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734" y="1276560"/>
            <a:ext cx="664327" cy="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F213DB65-B889-D14F-CC2D-320293C16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2199" y="4306635"/>
            <a:ext cx="539262" cy="53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28E06EF2-6827-0C61-7D4F-C4025FF09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450" y="3932312"/>
            <a:ext cx="543865" cy="476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9FE7BCEB-BAAF-DDB5-C2C3-BD2FE6E44CAD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552883" y="1243496"/>
            <a:ext cx="770426" cy="434470"/>
          </a:xfrm>
          <a:prstGeom prst="rect">
            <a:avLst/>
          </a:prstGeom>
        </p:spPr>
      </p:pic>
      <p:pic>
        <p:nvPicPr>
          <p:cNvPr id="1042" name="Picture 18" descr="Logo-PPDG">
            <a:extLst>
              <a:ext uri="{FF2B5EF4-FFF2-40B4-BE49-F238E27FC236}">
                <a16:creationId xmlns:a16="http://schemas.microsoft.com/office/drawing/2014/main" id="{903530B5-5E3A-7B9C-9972-F49B61567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780" y="1257007"/>
            <a:ext cx="656390" cy="59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2552A045-4C13-74BA-1125-89BA1EEDAE41}"/>
              </a:ext>
            </a:extLst>
          </p:cNvPr>
          <p:cNvSpPr txBox="1"/>
          <p:nvPr/>
        </p:nvSpPr>
        <p:spPr>
          <a:xfrm>
            <a:off x="9332276" y="3662237"/>
            <a:ext cx="15504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BVNL / </a:t>
            </a:r>
          </a:p>
          <a:p>
            <a:r>
              <a:rPr lang="nl-N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Groep Van </a:t>
            </a:r>
            <a:r>
              <a:rPr lang="nl-NL" sz="16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Haga</a:t>
            </a:r>
            <a:endParaRPr lang="nl-NL" sz="1600" dirty="0"/>
          </a:p>
        </p:txBody>
      </p:sp>
      <p:pic>
        <p:nvPicPr>
          <p:cNvPr id="1044" name="Picture 20">
            <a:extLst>
              <a:ext uri="{FF2B5EF4-FFF2-40B4-BE49-F238E27FC236}">
                <a16:creationId xmlns:a16="http://schemas.microsoft.com/office/drawing/2014/main" id="{91483C5D-2359-8C44-0C04-64EE2B6D8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152" y="1414376"/>
            <a:ext cx="1227901" cy="6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Libertaire Partij">
            <a:extLst>
              <a:ext uri="{FF2B5EF4-FFF2-40B4-BE49-F238E27FC236}">
                <a16:creationId xmlns:a16="http://schemas.microsoft.com/office/drawing/2014/main" id="{4508CC53-A5ED-23AF-242C-4009EC30D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227" y="2195262"/>
            <a:ext cx="777902" cy="287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LEF Voor De Nieuwe Generatie">
            <a:extLst>
              <a:ext uri="{FF2B5EF4-FFF2-40B4-BE49-F238E27FC236}">
                <a16:creationId xmlns:a16="http://schemas.microsoft.com/office/drawing/2014/main" id="{390004FB-A8A4-48A6-8A8F-101633A71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063" y="2017685"/>
            <a:ext cx="874783" cy="35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2ACD6615-3B58-6734-057B-C0B94519923D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091324" y="5107470"/>
            <a:ext cx="620088" cy="585398"/>
          </a:xfrm>
          <a:prstGeom prst="rect">
            <a:avLst/>
          </a:prstGeom>
        </p:spPr>
      </p:pic>
      <p:pic>
        <p:nvPicPr>
          <p:cNvPr id="1050" name="Picture 26" descr="Logo NL met een Plan SVP">
            <a:extLst>
              <a:ext uri="{FF2B5EF4-FFF2-40B4-BE49-F238E27FC236}">
                <a16:creationId xmlns:a16="http://schemas.microsoft.com/office/drawing/2014/main" id="{8B7BAE39-1539-61F0-4B4C-8CF2C3BFE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190" y="4680588"/>
            <a:ext cx="449061" cy="44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>
            <a:extLst>
              <a:ext uri="{FF2B5EF4-FFF2-40B4-BE49-F238E27FC236}">
                <a16:creationId xmlns:a16="http://schemas.microsoft.com/office/drawing/2014/main" id="{2B718AF1-B078-5B6B-0793-AD30975ED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397" y="2985101"/>
            <a:ext cx="1109534" cy="46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>
            <a:extLst>
              <a:ext uri="{FF2B5EF4-FFF2-40B4-BE49-F238E27FC236}">
                <a16:creationId xmlns:a16="http://schemas.microsoft.com/office/drawing/2014/main" id="{09AFDACD-5B39-04A5-2107-CE2DEE11E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192" y="2818465"/>
            <a:ext cx="861465" cy="45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Kader 32">
            <a:extLst>
              <a:ext uri="{FF2B5EF4-FFF2-40B4-BE49-F238E27FC236}">
                <a16:creationId xmlns:a16="http://schemas.microsoft.com/office/drawing/2014/main" id="{CC9E5A28-F30C-09BC-DE01-EE9166557D24}"/>
              </a:ext>
            </a:extLst>
          </p:cNvPr>
          <p:cNvSpPr/>
          <p:nvPr/>
        </p:nvSpPr>
        <p:spPr>
          <a:xfrm>
            <a:off x="-98461" y="-76348"/>
            <a:ext cx="12379570" cy="7033846"/>
          </a:xfrm>
          <a:prstGeom prst="frame">
            <a:avLst>
              <a:gd name="adj1" fmla="val 12734"/>
            </a:avLst>
          </a:prstGeom>
          <a:solidFill>
            <a:schemeClr val="tx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9" name="Rechthoek 38">
            <a:extLst>
              <a:ext uri="{FF2B5EF4-FFF2-40B4-BE49-F238E27FC236}">
                <a16:creationId xmlns:a16="http://schemas.microsoft.com/office/drawing/2014/main" id="{4822C3F5-ABF9-AC4B-5048-91060470B315}"/>
              </a:ext>
            </a:extLst>
          </p:cNvPr>
          <p:cNvSpPr/>
          <p:nvPr/>
        </p:nvSpPr>
        <p:spPr>
          <a:xfrm>
            <a:off x="6124879" y="735291"/>
            <a:ext cx="5393740" cy="54464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F23EA57-AFC8-FFAC-00CE-B7D10C139DBE}"/>
              </a:ext>
            </a:extLst>
          </p:cNvPr>
          <p:cNvSpPr txBox="1"/>
          <p:nvPr/>
        </p:nvSpPr>
        <p:spPr>
          <a:xfrm rot="5400000">
            <a:off x="9902155" y="2823337"/>
            <a:ext cx="38679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ExtraBold" panose="000009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endParaRPr lang="nl-NL" dirty="0">
              <a:solidFill>
                <a:schemeClr val="bg1"/>
              </a:solidFill>
              <a:latin typeface="Montserrat ExtraBold" panose="00000900000000000000" pitchFamily="2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9577455-2F3E-05B3-77ED-4F6D49D85BED}"/>
              </a:ext>
            </a:extLst>
          </p:cNvPr>
          <p:cNvSpPr txBox="1"/>
          <p:nvPr/>
        </p:nvSpPr>
        <p:spPr>
          <a:xfrm>
            <a:off x="1002823" y="2639855"/>
            <a:ext cx="386797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Individuele verantwoordelijkheid, vrij kunnen ondernemen, kleine overheid  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51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3.33333E-6 L -0.44089 0.0025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44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4">
            <a:extLst>
              <a:ext uri="{FF2B5EF4-FFF2-40B4-BE49-F238E27FC236}">
                <a16:creationId xmlns:a16="http://schemas.microsoft.com/office/drawing/2014/main" id="{E9BF6AB8-D390-8CDE-2EB4-B220F108A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278" y="3503436"/>
            <a:ext cx="1076179" cy="36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724760C1-2D85-9D02-2E36-F7DA936C43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742" y="4497629"/>
            <a:ext cx="1076179" cy="59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220A7E8F-9501-E69B-34CB-1521CDA440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2476" y="4419212"/>
            <a:ext cx="971548" cy="495299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AB9B73F-20E3-253D-5EB7-A229EF529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167" y="3863599"/>
            <a:ext cx="597877" cy="59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D3C99DA4-4BC0-4B9D-ADBE-1D347B0892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73958" y="4701141"/>
            <a:ext cx="725017" cy="407093"/>
          </a:xfrm>
          <a:prstGeom prst="rect">
            <a:avLst/>
          </a:prstGeom>
        </p:spPr>
      </p:pic>
      <p:sp>
        <p:nvSpPr>
          <p:cNvPr id="32" name="Kader 31">
            <a:extLst>
              <a:ext uri="{FF2B5EF4-FFF2-40B4-BE49-F238E27FC236}">
                <a16:creationId xmlns:a16="http://schemas.microsoft.com/office/drawing/2014/main" id="{B33987EC-5DA4-8AB6-065C-B6CB024E7DE8}"/>
              </a:ext>
            </a:extLst>
          </p:cNvPr>
          <p:cNvSpPr/>
          <p:nvPr/>
        </p:nvSpPr>
        <p:spPr>
          <a:xfrm>
            <a:off x="-93785" y="-82062"/>
            <a:ext cx="12379570" cy="7033846"/>
          </a:xfrm>
          <a:prstGeom prst="frame">
            <a:avLst>
              <a:gd name="adj1" fmla="val 12734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5A9C90D-C72D-3787-A26A-8DF57BBF73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95080" y="2205537"/>
            <a:ext cx="1502752" cy="41306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F02C3343-C106-DF0D-929B-FD31C1DCCA6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25047" y="3174116"/>
            <a:ext cx="666481" cy="65864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80C4084-E897-7D32-F0C6-82A570BD0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479" y="2251248"/>
            <a:ext cx="669090" cy="45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2A571DD-1383-5089-EA6F-4E81D957D6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66058" y="3044161"/>
            <a:ext cx="799428" cy="518379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463114B0-CEB4-C359-63AA-E4DB4B0C773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91176" y="3180890"/>
            <a:ext cx="2061796" cy="39569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1566BC74-C6C8-4E69-B5BF-549DD88CDA9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65150" y="5320249"/>
            <a:ext cx="2046262" cy="642512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48D2E3F5-30D4-6658-D9E8-3CDECEFAA81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557701" y="4987370"/>
            <a:ext cx="1834296" cy="705498"/>
          </a:xfrm>
          <a:prstGeom prst="rect">
            <a:avLst/>
          </a:prstGeom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A5281319-2CDD-6FE1-060E-93C99AA5B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328" y="1757107"/>
            <a:ext cx="1227901" cy="4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D8AF5D42-0CEA-F401-A953-447DD9911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734" y="1276560"/>
            <a:ext cx="664327" cy="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F213DB65-B889-D14F-CC2D-320293C16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2199" y="4306635"/>
            <a:ext cx="539262" cy="53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28E06EF2-6827-0C61-7D4F-C4025FF09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450" y="3932312"/>
            <a:ext cx="543865" cy="476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9FE7BCEB-BAAF-DDB5-C2C3-BD2FE6E44CAD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552883" y="1243496"/>
            <a:ext cx="770426" cy="434470"/>
          </a:xfrm>
          <a:prstGeom prst="rect">
            <a:avLst/>
          </a:prstGeom>
        </p:spPr>
      </p:pic>
      <p:pic>
        <p:nvPicPr>
          <p:cNvPr id="1042" name="Picture 18" descr="Logo-PPDG">
            <a:extLst>
              <a:ext uri="{FF2B5EF4-FFF2-40B4-BE49-F238E27FC236}">
                <a16:creationId xmlns:a16="http://schemas.microsoft.com/office/drawing/2014/main" id="{903530B5-5E3A-7B9C-9972-F49B61567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780" y="1257007"/>
            <a:ext cx="656390" cy="59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2552A045-4C13-74BA-1125-89BA1EEDAE41}"/>
              </a:ext>
            </a:extLst>
          </p:cNvPr>
          <p:cNvSpPr txBox="1"/>
          <p:nvPr/>
        </p:nvSpPr>
        <p:spPr>
          <a:xfrm>
            <a:off x="9332276" y="3662237"/>
            <a:ext cx="15504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BVNL / </a:t>
            </a:r>
          </a:p>
          <a:p>
            <a:r>
              <a:rPr lang="nl-N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Groep Van </a:t>
            </a:r>
            <a:r>
              <a:rPr lang="nl-NL" sz="16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Haga</a:t>
            </a:r>
            <a:endParaRPr lang="nl-NL" sz="1600" dirty="0"/>
          </a:p>
        </p:txBody>
      </p:sp>
      <p:pic>
        <p:nvPicPr>
          <p:cNvPr id="1044" name="Picture 20">
            <a:extLst>
              <a:ext uri="{FF2B5EF4-FFF2-40B4-BE49-F238E27FC236}">
                <a16:creationId xmlns:a16="http://schemas.microsoft.com/office/drawing/2014/main" id="{91483C5D-2359-8C44-0C04-64EE2B6D8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152" y="1414376"/>
            <a:ext cx="1227901" cy="6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Libertaire Partij">
            <a:extLst>
              <a:ext uri="{FF2B5EF4-FFF2-40B4-BE49-F238E27FC236}">
                <a16:creationId xmlns:a16="http://schemas.microsoft.com/office/drawing/2014/main" id="{4508CC53-A5ED-23AF-242C-4009EC30D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227" y="2195262"/>
            <a:ext cx="777902" cy="287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LEF Voor De Nieuwe Generatie">
            <a:extLst>
              <a:ext uri="{FF2B5EF4-FFF2-40B4-BE49-F238E27FC236}">
                <a16:creationId xmlns:a16="http://schemas.microsoft.com/office/drawing/2014/main" id="{390004FB-A8A4-48A6-8A8F-101633A71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063" y="2017685"/>
            <a:ext cx="874783" cy="35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2ACD6615-3B58-6734-057B-C0B94519923D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091324" y="5107470"/>
            <a:ext cx="620088" cy="585398"/>
          </a:xfrm>
          <a:prstGeom prst="rect">
            <a:avLst/>
          </a:prstGeom>
        </p:spPr>
      </p:pic>
      <p:pic>
        <p:nvPicPr>
          <p:cNvPr id="1050" name="Picture 26" descr="Logo NL met een Plan SVP">
            <a:extLst>
              <a:ext uri="{FF2B5EF4-FFF2-40B4-BE49-F238E27FC236}">
                <a16:creationId xmlns:a16="http://schemas.microsoft.com/office/drawing/2014/main" id="{8B7BAE39-1539-61F0-4B4C-8CF2C3BFE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190" y="4680588"/>
            <a:ext cx="449061" cy="44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>
            <a:extLst>
              <a:ext uri="{FF2B5EF4-FFF2-40B4-BE49-F238E27FC236}">
                <a16:creationId xmlns:a16="http://schemas.microsoft.com/office/drawing/2014/main" id="{2B718AF1-B078-5B6B-0793-AD30975ED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397" y="2985101"/>
            <a:ext cx="1109534" cy="46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>
            <a:extLst>
              <a:ext uri="{FF2B5EF4-FFF2-40B4-BE49-F238E27FC236}">
                <a16:creationId xmlns:a16="http://schemas.microsoft.com/office/drawing/2014/main" id="{09AFDACD-5B39-04A5-2107-CE2DEE11E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192" y="2818465"/>
            <a:ext cx="861465" cy="45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Kader 32">
            <a:extLst>
              <a:ext uri="{FF2B5EF4-FFF2-40B4-BE49-F238E27FC236}">
                <a16:creationId xmlns:a16="http://schemas.microsoft.com/office/drawing/2014/main" id="{CC9E5A28-F30C-09BC-DE01-EE9166557D24}"/>
              </a:ext>
            </a:extLst>
          </p:cNvPr>
          <p:cNvSpPr/>
          <p:nvPr/>
        </p:nvSpPr>
        <p:spPr>
          <a:xfrm>
            <a:off x="-98461" y="-76348"/>
            <a:ext cx="12379570" cy="7033846"/>
          </a:xfrm>
          <a:prstGeom prst="frame">
            <a:avLst>
              <a:gd name="adj1" fmla="val 12734"/>
            </a:avLst>
          </a:prstGeom>
          <a:solidFill>
            <a:schemeClr val="tx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48F2801B-78A5-3B7A-EBE3-789A569852EC}"/>
              </a:ext>
            </a:extLst>
          </p:cNvPr>
          <p:cNvSpPr txBox="1"/>
          <p:nvPr/>
        </p:nvSpPr>
        <p:spPr>
          <a:xfrm>
            <a:off x="3841452" y="185302"/>
            <a:ext cx="38679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ExtraBold" panose="000009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Progressief</a:t>
            </a:r>
            <a:endParaRPr lang="nl-NL" dirty="0">
              <a:solidFill>
                <a:schemeClr val="bg1"/>
              </a:solidFill>
              <a:latin typeface="Montserrat ExtraBold" panose="00000900000000000000" pitchFamily="2" charset="0"/>
            </a:endParaRPr>
          </a:p>
        </p:txBody>
      </p:sp>
      <p:sp>
        <p:nvSpPr>
          <p:cNvPr id="39" name="Rechthoek 38">
            <a:extLst>
              <a:ext uri="{FF2B5EF4-FFF2-40B4-BE49-F238E27FC236}">
                <a16:creationId xmlns:a16="http://schemas.microsoft.com/office/drawing/2014/main" id="{4822C3F5-ABF9-AC4B-5048-91060470B315}"/>
              </a:ext>
            </a:extLst>
          </p:cNvPr>
          <p:cNvSpPr/>
          <p:nvPr/>
        </p:nvSpPr>
        <p:spPr>
          <a:xfrm>
            <a:off x="639368" y="3412562"/>
            <a:ext cx="10923981" cy="276800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ACFE372B-A456-4DFD-CD5D-BC4533EACDE8}"/>
              </a:ext>
            </a:extLst>
          </p:cNvPr>
          <p:cNvSpPr txBox="1"/>
          <p:nvPr/>
        </p:nvSpPr>
        <p:spPr>
          <a:xfrm>
            <a:off x="3869614" y="4137625"/>
            <a:ext cx="386797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Op verandering gericht, individuele keuzes kunnen maken, internationaal samenwerken, klimaat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0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29097 L -6.25E-7 4.44444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14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9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4">
            <a:extLst>
              <a:ext uri="{FF2B5EF4-FFF2-40B4-BE49-F238E27FC236}">
                <a16:creationId xmlns:a16="http://schemas.microsoft.com/office/drawing/2014/main" id="{C44C99AE-8367-FCB3-EB4C-7A5FFE40E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278" y="3503436"/>
            <a:ext cx="1076179" cy="36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CF14CD40-F595-7F16-C11A-D514D8C539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2476" y="4419212"/>
            <a:ext cx="971548" cy="49529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B82E688B-42B1-B8D1-200F-02F4ACE57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167" y="3863599"/>
            <a:ext cx="597877" cy="59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D1B54FA-8005-9A55-2070-95C2A072C1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3958" y="4701141"/>
            <a:ext cx="725017" cy="407093"/>
          </a:xfrm>
          <a:prstGeom prst="rect">
            <a:avLst/>
          </a:prstGeom>
        </p:spPr>
      </p:pic>
      <p:sp>
        <p:nvSpPr>
          <p:cNvPr id="32" name="Kader 31">
            <a:extLst>
              <a:ext uri="{FF2B5EF4-FFF2-40B4-BE49-F238E27FC236}">
                <a16:creationId xmlns:a16="http://schemas.microsoft.com/office/drawing/2014/main" id="{B33987EC-5DA4-8AB6-065C-B6CB024E7DE8}"/>
              </a:ext>
            </a:extLst>
          </p:cNvPr>
          <p:cNvSpPr/>
          <p:nvPr/>
        </p:nvSpPr>
        <p:spPr>
          <a:xfrm>
            <a:off x="-93785" y="-82062"/>
            <a:ext cx="12379570" cy="7033846"/>
          </a:xfrm>
          <a:prstGeom prst="frame">
            <a:avLst>
              <a:gd name="adj1" fmla="val 12734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5A9C90D-C72D-3787-A26A-8DF57BBF73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95080" y="2205537"/>
            <a:ext cx="1502752" cy="41306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F02C3343-C106-DF0D-929B-FD31C1DCCA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25047" y="3174116"/>
            <a:ext cx="666481" cy="65864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80C4084-E897-7D32-F0C6-82A570BD0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479" y="2251248"/>
            <a:ext cx="669090" cy="45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2A571DD-1383-5089-EA6F-4E81D957D6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66058" y="3044161"/>
            <a:ext cx="799428" cy="518379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463114B0-CEB4-C359-63AA-E4DB4B0C773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80491" y="3155211"/>
            <a:ext cx="2061796" cy="39569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1566BC74-C6C8-4E69-B5BF-549DD88CDA9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65150" y="5320249"/>
            <a:ext cx="2046262" cy="642512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48D2E3F5-30D4-6658-D9E8-3CDECEFAA8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557701" y="4987370"/>
            <a:ext cx="1834296" cy="705498"/>
          </a:xfrm>
          <a:prstGeom prst="rect">
            <a:avLst/>
          </a:prstGeom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96D53D5A-481A-C260-582B-902BBA586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975" y="4347184"/>
            <a:ext cx="1076179" cy="59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A5281319-2CDD-6FE1-060E-93C99AA5B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328" y="1757107"/>
            <a:ext cx="1227901" cy="4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D8AF5D42-0CEA-F401-A953-447DD9911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734" y="1276560"/>
            <a:ext cx="664327" cy="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F213DB65-B889-D14F-CC2D-320293C16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2199" y="4306635"/>
            <a:ext cx="539262" cy="53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28E06EF2-6827-0C61-7D4F-C4025FF09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450" y="3932312"/>
            <a:ext cx="543865" cy="476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9FE7BCEB-BAAF-DDB5-C2C3-BD2FE6E44CAD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552883" y="1243496"/>
            <a:ext cx="770426" cy="434470"/>
          </a:xfrm>
          <a:prstGeom prst="rect">
            <a:avLst/>
          </a:prstGeom>
        </p:spPr>
      </p:pic>
      <p:pic>
        <p:nvPicPr>
          <p:cNvPr id="1042" name="Picture 18" descr="Logo-PPDG">
            <a:extLst>
              <a:ext uri="{FF2B5EF4-FFF2-40B4-BE49-F238E27FC236}">
                <a16:creationId xmlns:a16="http://schemas.microsoft.com/office/drawing/2014/main" id="{903530B5-5E3A-7B9C-9972-F49B61567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780" y="1257007"/>
            <a:ext cx="656390" cy="59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2552A045-4C13-74BA-1125-89BA1EEDAE41}"/>
              </a:ext>
            </a:extLst>
          </p:cNvPr>
          <p:cNvSpPr txBox="1"/>
          <p:nvPr/>
        </p:nvSpPr>
        <p:spPr>
          <a:xfrm>
            <a:off x="9332276" y="3662237"/>
            <a:ext cx="15504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BVNL / </a:t>
            </a:r>
          </a:p>
          <a:p>
            <a:r>
              <a:rPr lang="nl-N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Groep Van </a:t>
            </a:r>
            <a:r>
              <a:rPr lang="nl-NL" sz="16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Haga</a:t>
            </a:r>
            <a:endParaRPr lang="nl-NL" sz="1600" dirty="0"/>
          </a:p>
        </p:txBody>
      </p:sp>
      <p:pic>
        <p:nvPicPr>
          <p:cNvPr id="1044" name="Picture 20">
            <a:extLst>
              <a:ext uri="{FF2B5EF4-FFF2-40B4-BE49-F238E27FC236}">
                <a16:creationId xmlns:a16="http://schemas.microsoft.com/office/drawing/2014/main" id="{91483C5D-2359-8C44-0C04-64EE2B6D8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152" y="1414376"/>
            <a:ext cx="1227901" cy="6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Libertaire Partij">
            <a:extLst>
              <a:ext uri="{FF2B5EF4-FFF2-40B4-BE49-F238E27FC236}">
                <a16:creationId xmlns:a16="http://schemas.microsoft.com/office/drawing/2014/main" id="{4508CC53-A5ED-23AF-242C-4009EC30D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227" y="2195262"/>
            <a:ext cx="777902" cy="287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LEF Voor De Nieuwe Generatie">
            <a:extLst>
              <a:ext uri="{FF2B5EF4-FFF2-40B4-BE49-F238E27FC236}">
                <a16:creationId xmlns:a16="http://schemas.microsoft.com/office/drawing/2014/main" id="{390004FB-A8A4-48A6-8A8F-101633A71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063" y="2017685"/>
            <a:ext cx="874783" cy="35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2ACD6615-3B58-6734-057B-C0B94519923D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091324" y="5107470"/>
            <a:ext cx="620088" cy="585398"/>
          </a:xfrm>
          <a:prstGeom prst="rect">
            <a:avLst/>
          </a:prstGeom>
        </p:spPr>
      </p:pic>
      <p:pic>
        <p:nvPicPr>
          <p:cNvPr id="1050" name="Picture 26" descr="Logo NL met een Plan SVP">
            <a:extLst>
              <a:ext uri="{FF2B5EF4-FFF2-40B4-BE49-F238E27FC236}">
                <a16:creationId xmlns:a16="http://schemas.microsoft.com/office/drawing/2014/main" id="{8B7BAE39-1539-61F0-4B4C-8CF2C3BFE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190" y="4680588"/>
            <a:ext cx="449061" cy="44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>
            <a:extLst>
              <a:ext uri="{FF2B5EF4-FFF2-40B4-BE49-F238E27FC236}">
                <a16:creationId xmlns:a16="http://schemas.microsoft.com/office/drawing/2014/main" id="{2B718AF1-B078-5B6B-0793-AD30975ED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397" y="2985101"/>
            <a:ext cx="1109534" cy="46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>
            <a:extLst>
              <a:ext uri="{FF2B5EF4-FFF2-40B4-BE49-F238E27FC236}">
                <a16:creationId xmlns:a16="http://schemas.microsoft.com/office/drawing/2014/main" id="{09AFDACD-5B39-04A5-2107-CE2DEE11E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192" y="2818465"/>
            <a:ext cx="861465" cy="45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Kader 32">
            <a:extLst>
              <a:ext uri="{FF2B5EF4-FFF2-40B4-BE49-F238E27FC236}">
                <a16:creationId xmlns:a16="http://schemas.microsoft.com/office/drawing/2014/main" id="{CC9E5A28-F30C-09BC-DE01-EE9166557D24}"/>
              </a:ext>
            </a:extLst>
          </p:cNvPr>
          <p:cNvSpPr/>
          <p:nvPr/>
        </p:nvSpPr>
        <p:spPr>
          <a:xfrm>
            <a:off x="-98461" y="-76348"/>
            <a:ext cx="12379570" cy="7033846"/>
          </a:xfrm>
          <a:prstGeom prst="frame">
            <a:avLst>
              <a:gd name="adj1" fmla="val 12734"/>
            </a:avLst>
          </a:prstGeom>
          <a:solidFill>
            <a:schemeClr val="tx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48F2801B-78A5-3B7A-EBE3-789A569852EC}"/>
              </a:ext>
            </a:extLst>
          </p:cNvPr>
          <p:cNvSpPr txBox="1"/>
          <p:nvPr/>
        </p:nvSpPr>
        <p:spPr>
          <a:xfrm>
            <a:off x="3913565" y="6289322"/>
            <a:ext cx="38679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ExtraBold" panose="000009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Conservatief</a:t>
            </a:r>
            <a:endParaRPr lang="nl-NL" dirty="0">
              <a:solidFill>
                <a:schemeClr val="bg1"/>
              </a:solidFill>
              <a:latin typeface="Montserrat ExtraBold" panose="00000900000000000000" pitchFamily="2" charset="0"/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F0EC1974-C56F-79D2-4D6C-755C1E71315F}"/>
              </a:ext>
            </a:extLst>
          </p:cNvPr>
          <p:cNvSpPr/>
          <p:nvPr/>
        </p:nvSpPr>
        <p:spPr>
          <a:xfrm>
            <a:off x="689765" y="3386887"/>
            <a:ext cx="10803117" cy="272443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ACFE372B-A456-4DFD-CD5D-BC4533EACDE8}"/>
              </a:ext>
            </a:extLst>
          </p:cNvPr>
          <p:cNvSpPr txBox="1"/>
          <p:nvPr/>
        </p:nvSpPr>
        <p:spPr>
          <a:xfrm>
            <a:off x="3913566" y="1555430"/>
            <a:ext cx="386797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Op behoud gericht, tradities en regels respecteren, zorgen voor je medemens, Nederlandse cultuur beschermen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51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-0.00694 L -0.0082 -0.3930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5" y="-19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4">
            <a:extLst>
              <a:ext uri="{FF2B5EF4-FFF2-40B4-BE49-F238E27FC236}">
                <a16:creationId xmlns:a16="http://schemas.microsoft.com/office/drawing/2014/main" id="{55677157-B168-F7C9-F5DB-AE65B4B0F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278" y="3503436"/>
            <a:ext cx="1076179" cy="36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Kader 31">
            <a:extLst>
              <a:ext uri="{FF2B5EF4-FFF2-40B4-BE49-F238E27FC236}">
                <a16:creationId xmlns:a16="http://schemas.microsoft.com/office/drawing/2014/main" id="{B33987EC-5DA4-8AB6-065C-B6CB024E7DE8}"/>
              </a:ext>
            </a:extLst>
          </p:cNvPr>
          <p:cNvSpPr/>
          <p:nvPr/>
        </p:nvSpPr>
        <p:spPr>
          <a:xfrm>
            <a:off x="-93785" y="-82062"/>
            <a:ext cx="12379570" cy="7033846"/>
          </a:xfrm>
          <a:prstGeom prst="frame">
            <a:avLst>
              <a:gd name="adj1" fmla="val 12734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5A9C90D-C72D-3787-A26A-8DF57BBF73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5080" y="2205537"/>
            <a:ext cx="1502752" cy="41306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F02C3343-C106-DF0D-929B-FD31C1DCCA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25047" y="3174116"/>
            <a:ext cx="666481" cy="65864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80C4084-E897-7D32-F0C6-82A570BD0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479" y="2251248"/>
            <a:ext cx="669090" cy="45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2A571DD-1383-5089-EA6F-4E81D957D62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6058" y="3044161"/>
            <a:ext cx="799428" cy="518379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463114B0-CEB4-C359-63AA-E4DB4B0C773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91176" y="3180890"/>
            <a:ext cx="2061796" cy="39569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1566BC74-C6C8-4E69-B5BF-549DD88CDA9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65150" y="5320249"/>
            <a:ext cx="2046262" cy="642512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48D2E3F5-30D4-6658-D9E8-3CDECEFAA81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57701" y="4987370"/>
            <a:ext cx="1834296" cy="705498"/>
          </a:xfrm>
          <a:prstGeom prst="rect">
            <a:avLst/>
          </a:prstGeom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96D53D5A-481A-C260-582B-902BBA586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342" y="4345229"/>
            <a:ext cx="1076179" cy="59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A5281319-2CDD-6FE1-060E-93C99AA5B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328" y="1757107"/>
            <a:ext cx="1227901" cy="4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D8AF5D42-0CEA-F401-A953-447DD9911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734" y="1276560"/>
            <a:ext cx="664327" cy="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F213DB65-B889-D14F-CC2D-320293C16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2199" y="4306635"/>
            <a:ext cx="539262" cy="53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28E06EF2-6827-0C61-7D4F-C4025FF09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450" y="3932312"/>
            <a:ext cx="543865" cy="476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9FE7BCEB-BAAF-DDB5-C2C3-BD2FE6E44CA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552883" y="1243496"/>
            <a:ext cx="770426" cy="434470"/>
          </a:xfrm>
          <a:prstGeom prst="rect">
            <a:avLst/>
          </a:prstGeom>
        </p:spPr>
      </p:pic>
      <p:pic>
        <p:nvPicPr>
          <p:cNvPr id="1042" name="Picture 18" descr="Logo-PPDG">
            <a:extLst>
              <a:ext uri="{FF2B5EF4-FFF2-40B4-BE49-F238E27FC236}">
                <a16:creationId xmlns:a16="http://schemas.microsoft.com/office/drawing/2014/main" id="{903530B5-5E3A-7B9C-9972-F49B61567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780" y="1257007"/>
            <a:ext cx="656390" cy="59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2552A045-4C13-74BA-1125-89BA1EEDAE41}"/>
              </a:ext>
            </a:extLst>
          </p:cNvPr>
          <p:cNvSpPr txBox="1"/>
          <p:nvPr/>
        </p:nvSpPr>
        <p:spPr>
          <a:xfrm>
            <a:off x="9332276" y="3662237"/>
            <a:ext cx="15504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BVNL / </a:t>
            </a:r>
          </a:p>
          <a:p>
            <a:r>
              <a:rPr lang="nl-N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Groep Van </a:t>
            </a:r>
            <a:r>
              <a:rPr lang="nl-NL" sz="16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Haga</a:t>
            </a:r>
            <a:endParaRPr lang="nl-NL" sz="1600" dirty="0"/>
          </a:p>
        </p:txBody>
      </p:sp>
      <p:pic>
        <p:nvPicPr>
          <p:cNvPr id="1044" name="Picture 20">
            <a:extLst>
              <a:ext uri="{FF2B5EF4-FFF2-40B4-BE49-F238E27FC236}">
                <a16:creationId xmlns:a16="http://schemas.microsoft.com/office/drawing/2014/main" id="{91483C5D-2359-8C44-0C04-64EE2B6D8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152" y="1414376"/>
            <a:ext cx="1227901" cy="6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Libertaire Partij">
            <a:extLst>
              <a:ext uri="{FF2B5EF4-FFF2-40B4-BE49-F238E27FC236}">
                <a16:creationId xmlns:a16="http://schemas.microsoft.com/office/drawing/2014/main" id="{4508CC53-A5ED-23AF-242C-4009EC30D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227" y="2195262"/>
            <a:ext cx="777902" cy="287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LEF Voor De Nieuwe Generatie">
            <a:extLst>
              <a:ext uri="{FF2B5EF4-FFF2-40B4-BE49-F238E27FC236}">
                <a16:creationId xmlns:a16="http://schemas.microsoft.com/office/drawing/2014/main" id="{390004FB-A8A4-48A6-8A8F-101633A71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063" y="2017685"/>
            <a:ext cx="874783" cy="35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2ACD6615-3B58-6734-057B-C0B94519923D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091324" y="5107470"/>
            <a:ext cx="620088" cy="585398"/>
          </a:xfrm>
          <a:prstGeom prst="rect">
            <a:avLst/>
          </a:prstGeom>
        </p:spPr>
      </p:pic>
      <p:pic>
        <p:nvPicPr>
          <p:cNvPr id="1050" name="Picture 26" descr="Logo NL met een Plan SVP">
            <a:extLst>
              <a:ext uri="{FF2B5EF4-FFF2-40B4-BE49-F238E27FC236}">
                <a16:creationId xmlns:a16="http://schemas.microsoft.com/office/drawing/2014/main" id="{8B7BAE39-1539-61F0-4B4C-8CF2C3BFE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190" y="4680588"/>
            <a:ext cx="449061" cy="44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>
            <a:extLst>
              <a:ext uri="{FF2B5EF4-FFF2-40B4-BE49-F238E27FC236}">
                <a16:creationId xmlns:a16="http://schemas.microsoft.com/office/drawing/2014/main" id="{2B718AF1-B078-5B6B-0793-AD30975ED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397" y="2985101"/>
            <a:ext cx="1109534" cy="46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>
            <a:extLst>
              <a:ext uri="{FF2B5EF4-FFF2-40B4-BE49-F238E27FC236}">
                <a16:creationId xmlns:a16="http://schemas.microsoft.com/office/drawing/2014/main" id="{09AFDACD-5B39-04A5-2107-CE2DEE11E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192" y="2818465"/>
            <a:ext cx="861465" cy="45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Kader 32">
            <a:extLst>
              <a:ext uri="{FF2B5EF4-FFF2-40B4-BE49-F238E27FC236}">
                <a16:creationId xmlns:a16="http://schemas.microsoft.com/office/drawing/2014/main" id="{CC9E5A28-F30C-09BC-DE01-EE9166557D24}"/>
              </a:ext>
            </a:extLst>
          </p:cNvPr>
          <p:cNvSpPr/>
          <p:nvPr/>
        </p:nvSpPr>
        <p:spPr>
          <a:xfrm>
            <a:off x="-98461" y="-76348"/>
            <a:ext cx="12379570" cy="7033846"/>
          </a:xfrm>
          <a:prstGeom prst="frame">
            <a:avLst>
              <a:gd name="adj1" fmla="val 12734"/>
            </a:avLst>
          </a:prstGeom>
          <a:solidFill>
            <a:schemeClr val="tx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48F2801B-78A5-3B7A-EBE3-789A569852EC}"/>
              </a:ext>
            </a:extLst>
          </p:cNvPr>
          <p:cNvSpPr txBox="1"/>
          <p:nvPr/>
        </p:nvSpPr>
        <p:spPr>
          <a:xfrm>
            <a:off x="3765784" y="6289322"/>
            <a:ext cx="38679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ExtraBold" panose="000009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Conservatief</a:t>
            </a:r>
            <a:endParaRPr lang="nl-NL" dirty="0">
              <a:solidFill>
                <a:schemeClr val="bg1"/>
              </a:solidFill>
              <a:latin typeface="Montserrat ExtraBold" panose="00000900000000000000" pitchFamily="2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57DAF11-A8CD-DCF1-39D2-E4705A418768}"/>
              </a:ext>
            </a:extLst>
          </p:cNvPr>
          <p:cNvSpPr txBox="1"/>
          <p:nvPr/>
        </p:nvSpPr>
        <p:spPr>
          <a:xfrm>
            <a:off x="3765784" y="185302"/>
            <a:ext cx="38679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ExtraBold" panose="000009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Progressief</a:t>
            </a:r>
            <a:endParaRPr lang="nl-NL" dirty="0">
              <a:solidFill>
                <a:schemeClr val="bg1"/>
              </a:solidFill>
              <a:latin typeface="Montserrat ExtraBold" panose="00000900000000000000" pitchFamily="2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4EE3C83-6FFD-0660-B0C2-24BCA8ABECB2}"/>
              </a:ext>
            </a:extLst>
          </p:cNvPr>
          <p:cNvSpPr txBox="1"/>
          <p:nvPr/>
        </p:nvSpPr>
        <p:spPr>
          <a:xfrm rot="5400000">
            <a:off x="9902155" y="2928111"/>
            <a:ext cx="38679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ExtraBold" panose="000009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endParaRPr lang="nl-NL" dirty="0">
              <a:solidFill>
                <a:schemeClr val="bg1"/>
              </a:solidFill>
              <a:latin typeface="Montserrat ExtraBold" panose="00000900000000000000" pitchFamily="2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E60247A-E1F1-C4FC-999E-24B7DF58FF42}"/>
              </a:ext>
            </a:extLst>
          </p:cNvPr>
          <p:cNvSpPr txBox="1"/>
          <p:nvPr/>
        </p:nvSpPr>
        <p:spPr>
          <a:xfrm rot="16200000">
            <a:off x="-1546896" y="2928111"/>
            <a:ext cx="38679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ExtraBold" panose="000009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Links</a:t>
            </a:r>
            <a:endParaRPr lang="nl-NL" dirty="0">
              <a:solidFill>
                <a:schemeClr val="bg1"/>
              </a:solidFill>
              <a:latin typeface="Montserrat ExtraBold" panose="00000900000000000000" pitchFamily="2" charset="0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4C881C39-984E-AEC8-F87A-E07A21D585D5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5472476" y="4419212"/>
            <a:ext cx="971548" cy="495299"/>
          </a:xfrm>
          <a:prstGeom prst="rect">
            <a:avLst/>
          </a:pr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8F82AEF6-1905-240D-CAA3-0F54DA660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167" y="3863599"/>
            <a:ext cx="597877" cy="59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854C4641-4787-216A-C3DE-94953E14BE4E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6473958" y="4701141"/>
            <a:ext cx="725017" cy="407093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FE1590ED-280C-846F-55B6-49BCB7ABD767}"/>
              </a:ext>
            </a:extLst>
          </p:cNvPr>
          <p:cNvSpPr txBox="1"/>
          <p:nvPr/>
        </p:nvSpPr>
        <p:spPr>
          <a:xfrm>
            <a:off x="8877027" y="266018"/>
            <a:ext cx="3003535" cy="1477328"/>
          </a:xfrm>
          <a:prstGeom prst="rect">
            <a:avLst/>
          </a:prstGeom>
          <a:solidFill>
            <a:srgbClr val="FFFF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2. Beantwoord de vraag: </a:t>
            </a:r>
          </a:p>
          <a:p>
            <a:pPr algn="ctr"/>
            <a:r>
              <a:rPr lang="nl-NL" dirty="0">
                <a:latin typeface="Montserrat Medium" panose="00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nl-NL" sz="1800" dirty="0"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Op welke partij zou jij stemmen?’</a:t>
            </a:r>
          </a:p>
          <a:p>
            <a:pPr algn="ctr"/>
            <a:r>
              <a:rPr lang="nl-NL" dirty="0">
                <a:latin typeface="Montserrat Medium" panose="00000600000000000000" pitchFamily="2" charset="0"/>
                <a:cs typeface="Times New Roman" panose="02020603050405020304" pitchFamily="18" charset="0"/>
              </a:rPr>
              <a:t>Je hoeft het niemand te laten zien.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2347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5527AB8B-96EB-88AB-CD2B-23E45A2E7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1176" y="3180890"/>
            <a:ext cx="2061796" cy="395698"/>
          </a:xfrm>
          <a:prstGeom prst="rect">
            <a:avLst/>
          </a:prstGeom>
        </p:spPr>
      </p:pic>
      <p:sp>
        <p:nvSpPr>
          <p:cNvPr id="32" name="Kader 31">
            <a:extLst>
              <a:ext uri="{FF2B5EF4-FFF2-40B4-BE49-F238E27FC236}">
                <a16:creationId xmlns:a16="http://schemas.microsoft.com/office/drawing/2014/main" id="{B33987EC-5DA4-8AB6-065C-B6CB024E7DE8}"/>
              </a:ext>
            </a:extLst>
          </p:cNvPr>
          <p:cNvSpPr/>
          <p:nvPr/>
        </p:nvSpPr>
        <p:spPr>
          <a:xfrm>
            <a:off x="-93785" y="-82062"/>
            <a:ext cx="12379570" cy="7033846"/>
          </a:xfrm>
          <a:prstGeom prst="frame">
            <a:avLst>
              <a:gd name="adj1" fmla="val 12734"/>
            </a:avLst>
          </a:prstGeom>
          <a:solidFill>
            <a:schemeClr val="tx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62190DD-C2B4-EAF1-2327-1A8C13CE66DC}"/>
              </a:ext>
            </a:extLst>
          </p:cNvPr>
          <p:cNvSpPr txBox="1"/>
          <p:nvPr/>
        </p:nvSpPr>
        <p:spPr>
          <a:xfrm rot="16200000">
            <a:off x="-822287" y="1872097"/>
            <a:ext cx="245144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Duurzaam omgaan met natuur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BCFD5CC-A104-BD06-5491-5A0EB2596CD0}"/>
              </a:ext>
            </a:extLst>
          </p:cNvPr>
          <p:cNvSpPr txBox="1"/>
          <p:nvPr/>
        </p:nvSpPr>
        <p:spPr>
          <a:xfrm>
            <a:off x="1251529" y="355915"/>
            <a:ext cx="3867979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Internationaal samenwerken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F9732FDA-47DB-47BB-9577-561342B477BB}"/>
              </a:ext>
            </a:extLst>
          </p:cNvPr>
          <p:cNvSpPr txBox="1"/>
          <p:nvPr/>
        </p:nvSpPr>
        <p:spPr>
          <a:xfrm rot="5400000">
            <a:off x="10252423" y="1534392"/>
            <a:ext cx="2825771" cy="37763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Vrij ondernemen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7821712-CB84-5678-65A9-0452CCB3BE5C}"/>
              </a:ext>
            </a:extLst>
          </p:cNvPr>
          <p:cNvSpPr txBox="1"/>
          <p:nvPr/>
        </p:nvSpPr>
        <p:spPr>
          <a:xfrm rot="5400000">
            <a:off x="10382946" y="4584243"/>
            <a:ext cx="26050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Regels respecteren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8DBD99B-A01C-9629-3978-8498020DE5C7}"/>
              </a:ext>
            </a:extLst>
          </p:cNvPr>
          <p:cNvSpPr txBox="1"/>
          <p:nvPr/>
        </p:nvSpPr>
        <p:spPr>
          <a:xfrm>
            <a:off x="6721859" y="6127893"/>
            <a:ext cx="4539379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Nederlandse cultuur beschermen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F22D4FE-01E0-C85E-D706-F24E7595C95C}"/>
              </a:ext>
            </a:extLst>
          </p:cNvPr>
          <p:cNvSpPr txBox="1"/>
          <p:nvPr/>
        </p:nvSpPr>
        <p:spPr>
          <a:xfrm rot="16200000">
            <a:off x="-677718" y="4149421"/>
            <a:ext cx="222101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Ongelijkheid verminderen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9F3F077-8C51-6327-E60C-313AD22F2945}"/>
              </a:ext>
            </a:extLst>
          </p:cNvPr>
          <p:cNvSpPr txBox="1"/>
          <p:nvPr/>
        </p:nvSpPr>
        <p:spPr>
          <a:xfrm>
            <a:off x="6538618" y="354076"/>
            <a:ext cx="4098489" cy="37763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Zelf bepalen hoe je je leven leidt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287CEE8-2AEF-B226-C8E1-CF03137E1C87}"/>
              </a:ext>
            </a:extLst>
          </p:cNvPr>
          <p:cNvSpPr txBox="1"/>
          <p:nvPr/>
        </p:nvSpPr>
        <p:spPr>
          <a:xfrm>
            <a:off x="1490526" y="6111861"/>
            <a:ext cx="3389987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nl-NL" sz="1800" dirty="0">
                <a:solidFill>
                  <a:schemeClr val="bg1"/>
                </a:solidFill>
                <a:effectLst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Zorgen voor je medemens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5A9C90D-C72D-3787-A26A-8DF57BBF73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5080" y="2205537"/>
            <a:ext cx="1502752" cy="41306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F02C3343-C106-DF0D-929B-FD31C1DCCA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25047" y="3174116"/>
            <a:ext cx="666481" cy="65864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80C4084-E897-7D32-F0C6-82A570BD0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479" y="2251248"/>
            <a:ext cx="669090" cy="45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2A571DD-1383-5089-EA6F-4E81D957D62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6058" y="3044161"/>
            <a:ext cx="799428" cy="518379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1566BC74-C6C8-4E69-B5BF-549DD88CDA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91176" y="5368921"/>
            <a:ext cx="2046262" cy="642512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48D2E3F5-30D4-6658-D9E8-3CDECEFAA81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57701" y="4987370"/>
            <a:ext cx="1834296" cy="705498"/>
          </a:xfrm>
          <a:prstGeom prst="rect">
            <a:avLst/>
          </a:prstGeom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A5281319-2CDD-6FE1-060E-93C99AA5B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328" y="1757107"/>
            <a:ext cx="1227901" cy="4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D8AF5D42-0CEA-F401-A953-447DD9911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734" y="1276560"/>
            <a:ext cx="664327" cy="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F213DB65-B889-D14F-CC2D-320293C16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2199" y="4306635"/>
            <a:ext cx="539262" cy="53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E8357AAE-4A2D-799E-D283-A3CB77CFD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278" y="3503436"/>
            <a:ext cx="1076179" cy="36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28E06EF2-6827-0C61-7D4F-C4025FF09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450" y="3932312"/>
            <a:ext cx="543865" cy="476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9FE7BCEB-BAAF-DDB5-C2C3-BD2FE6E44CA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552883" y="1243496"/>
            <a:ext cx="770426" cy="434470"/>
          </a:xfrm>
          <a:prstGeom prst="rect">
            <a:avLst/>
          </a:prstGeom>
        </p:spPr>
      </p:pic>
      <p:pic>
        <p:nvPicPr>
          <p:cNvPr id="1042" name="Picture 18" descr="Logo-PPDG">
            <a:extLst>
              <a:ext uri="{FF2B5EF4-FFF2-40B4-BE49-F238E27FC236}">
                <a16:creationId xmlns:a16="http://schemas.microsoft.com/office/drawing/2014/main" id="{903530B5-5E3A-7B9C-9972-F49B61567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780" y="1257007"/>
            <a:ext cx="656390" cy="59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2552A045-4C13-74BA-1125-89BA1EEDAE41}"/>
              </a:ext>
            </a:extLst>
          </p:cNvPr>
          <p:cNvSpPr txBox="1"/>
          <p:nvPr/>
        </p:nvSpPr>
        <p:spPr>
          <a:xfrm>
            <a:off x="9332276" y="3662237"/>
            <a:ext cx="15504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BVNL / </a:t>
            </a:r>
          </a:p>
          <a:p>
            <a:r>
              <a:rPr lang="nl-N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Groep Van </a:t>
            </a:r>
            <a:r>
              <a:rPr lang="nl-NL" sz="16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Haga</a:t>
            </a:r>
            <a:endParaRPr lang="nl-NL" sz="1600" dirty="0"/>
          </a:p>
        </p:txBody>
      </p:sp>
      <p:pic>
        <p:nvPicPr>
          <p:cNvPr id="1044" name="Picture 20">
            <a:extLst>
              <a:ext uri="{FF2B5EF4-FFF2-40B4-BE49-F238E27FC236}">
                <a16:creationId xmlns:a16="http://schemas.microsoft.com/office/drawing/2014/main" id="{91483C5D-2359-8C44-0C04-64EE2B6D8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152" y="1414376"/>
            <a:ext cx="1227901" cy="6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Libertaire Partij">
            <a:extLst>
              <a:ext uri="{FF2B5EF4-FFF2-40B4-BE49-F238E27FC236}">
                <a16:creationId xmlns:a16="http://schemas.microsoft.com/office/drawing/2014/main" id="{4508CC53-A5ED-23AF-242C-4009EC30D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227" y="2195262"/>
            <a:ext cx="777902" cy="287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LEF Voor De Nieuwe Generatie">
            <a:extLst>
              <a:ext uri="{FF2B5EF4-FFF2-40B4-BE49-F238E27FC236}">
                <a16:creationId xmlns:a16="http://schemas.microsoft.com/office/drawing/2014/main" id="{390004FB-A8A4-48A6-8A8F-101633A71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063" y="2017685"/>
            <a:ext cx="874783" cy="35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2ACD6615-3B58-6734-057B-C0B94519923D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091324" y="5107470"/>
            <a:ext cx="620088" cy="585398"/>
          </a:xfrm>
          <a:prstGeom prst="rect">
            <a:avLst/>
          </a:prstGeom>
        </p:spPr>
      </p:pic>
      <p:pic>
        <p:nvPicPr>
          <p:cNvPr id="1050" name="Picture 26" descr="Logo NL met een Plan SVP">
            <a:extLst>
              <a:ext uri="{FF2B5EF4-FFF2-40B4-BE49-F238E27FC236}">
                <a16:creationId xmlns:a16="http://schemas.microsoft.com/office/drawing/2014/main" id="{8B7BAE39-1539-61F0-4B4C-8CF2C3BFE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190" y="4680588"/>
            <a:ext cx="449061" cy="44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>
            <a:extLst>
              <a:ext uri="{FF2B5EF4-FFF2-40B4-BE49-F238E27FC236}">
                <a16:creationId xmlns:a16="http://schemas.microsoft.com/office/drawing/2014/main" id="{2B718AF1-B078-5B6B-0793-AD30975ED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397" y="2985101"/>
            <a:ext cx="1109534" cy="46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>
            <a:extLst>
              <a:ext uri="{FF2B5EF4-FFF2-40B4-BE49-F238E27FC236}">
                <a16:creationId xmlns:a16="http://schemas.microsoft.com/office/drawing/2014/main" id="{09AFDACD-5B39-04A5-2107-CE2DEE11E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192" y="2818465"/>
            <a:ext cx="861465" cy="45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9569D98D-1F83-8FD3-CC81-2A799076CDA0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472476" y="4419212"/>
            <a:ext cx="971548" cy="495299"/>
          </a:xfrm>
          <a:prstGeom prst="rect">
            <a:avLst/>
          </a:pr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F7FE87C3-9CC5-CA36-A210-A2AC9B8EA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167" y="3863599"/>
            <a:ext cx="597877" cy="59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9039A8A-FB38-BF7C-F747-0302841C2C74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6473958" y="4701141"/>
            <a:ext cx="725017" cy="407093"/>
          </a:xfrm>
          <a:prstGeom prst="rect">
            <a:avLst/>
          </a:prstGeom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ECE2380E-700B-0387-8854-AE2CDD3F1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342" y="4345229"/>
            <a:ext cx="1076179" cy="59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51336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314</Words>
  <Application>Microsoft Office PowerPoint</Application>
  <PresentationFormat>Breedbeeld</PresentationFormat>
  <Paragraphs>74</Paragraphs>
  <Slides>9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Montserrat ExtraBold</vt:lpstr>
      <vt:lpstr>Montserrat Medium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Desmond Spruijt</dc:creator>
  <cp:lastModifiedBy>Desmond Spruijt</cp:lastModifiedBy>
  <cp:revision>26</cp:revision>
  <dcterms:created xsi:type="dcterms:W3CDTF">2023-10-22T15:09:12Z</dcterms:created>
  <dcterms:modified xsi:type="dcterms:W3CDTF">2023-10-31T18:49:51Z</dcterms:modified>
</cp:coreProperties>
</file>